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4"/>
  </p:notesMasterIdLst>
  <p:sldIdLst>
    <p:sldId id="256" r:id="rId2"/>
    <p:sldId id="295" r:id="rId3"/>
    <p:sldId id="296" r:id="rId4"/>
    <p:sldId id="257" r:id="rId5"/>
    <p:sldId id="391" r:id="rId6"/>
    <p:sldId id="393" r:id="rId7"/>
    <p:sldId id="260" r:id="rId8"/>
    <p:sldId id="394" r:id="rId9"/>
    <p:sldId id="285" r:id="rId10"/>
    <p:sldId id="395" r:id="rId11"/>
    <p:sldId id="396" r:id="rId12"/>
    <p:sldId id="298" r:id="rId13"/>
    <p:sldId id="303" r:id="rId14"/>
    <p:sldId id="345" r:id="rId15"/>
    <p:sldId id="347" r:id="rId16"/>
    <p:sldId id="346" r:id="rId17"/>
    <p:sldId id="348" r:id="rId18"/>
    <p:sldId id="287" r:id="rId19"/>
    <p:sldId id="313" r:id="rId20"/>
    <p:sldId id="314" r:id="rId21"/>
    <p:sldId id="398" r:id="rId22"/>
    <p:sldId id="397" r:id="rId23"/>
    <p:sldId id="399" r:id="rId24"/>
    <p:sldId id="400" r:id="rId25"/>
    <p:sldId id="401" r:id="rId26"/>
    <p:sldId id="404" r:id="rId27"/>
    <p:sldId id="405" r:id="rId28"/>
    <p:sldId id="402" r:id="rId29"/>
    <p:sldId id="406" r:id="rId30"/>
    <p:sldId id="407" r:id="rId31"/>
    <p:sldId id="408" r:id="rId32"/>
    <p:sldId id="330"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Playfair Display" panose="00000500000000000000" pitchFamily="2"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H Media" initials="2M" lastIdx="4" clrIdx="0">
    <p:extLst>
      <p:ext uri="{19B8F6BF-5375-455C-9EA6-DF929625EA0E}">
        <p15:presenceInfo xmlns:p15="http://schemas.microsoft.com/office/powerpoint/2012/main" userId="2H Med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94660"/>
  </p:normalViewPr>
  <p:slideViewPr>
    <p:cSldViewPr snapToGrid="0">
      <p:cViewPr varScale="1">
        <p:scale>
          <a:sx n="114" d="100"/>
          <a:sy n="114" d="100"/>
        </p:scale>
        <p:origin x="402" y="102"/>
      </p:cViewPr>
      <p:guideLst>
        <p:guide orient="horz" pos="2160"/>
        <p:guide pos="3840"/>
      </p:guideLst>
    </p:cSldViewPr>
  </p:slideViewPr>
  <p:notesTextViewPr>
    <p:cViewPr>
      <p:scale>
        <a:sx n="3" d="2"/>
        <a:sy n="3" d="2"/>
      </p:scale>
      <p:origin x="0" y="0"/>
    </p:cViewPr>
  </p:notesTextViewPr>
  <p:notesViewPr>
    <p:cSldViewPr snapToGrid="0">
      <p:cViewPr varScale="1">
        <p:scale>
          <a:sx n="91" d="100"/>
          <a:sy n="91" d="100"/>
        </p:scale>
        <p:origin x="375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7T12:51:41.987" idx="1">
    <p:pos x="5" y="26"/>
    <p:text>Add mock up from Sara's task to replace image</p:text>
    <p:extLst>
      <p:ext uri="{C676402C-5697-4E1C-873F-D02D1690AC5C}">
        <p15:threadingInfo xmlns:p15="http://schemas.microsoft.com/office/powerpoint/2012/main" timeZoneBias="30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9T01:06:36.2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9T01:06:36.2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6450D-5B70-47E6-91A3-AEC9C02C5263}" type="datetimeFigureOut">
              <a:rPr lang="en-CA" smtClean="0"/>
              <a:t>2020-12-08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F0DF9-EFCB-46F8-A452-E1EF236F4411}" type="slidenum">
              <a:rPr lang="en-CA" smtClean="0"/>
              <a:t>‹#›</a:t>
            </a:fld>
            <a:endParaRPr lang="en-CA"/>
          </a:p>
        </p:txBody>
      </p:sp>
    </p:spTree>
    <p:extLst>
      <p:ext uri="{BB962C8B-B14F-4D97-AF65-F5344CB8AC3E}">
        <p14:creationId xmlns:p14="http://schemas.microsoft.com/office/powerpoint/2010/main" val="32139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CF0DF9-EFCB-46F8-A452-E1EF236F4411}" type="slidenum">
              <a:rPr lang="en-CA" smtClean="0"/>
              <a:t>7</a:t>
            </a:fld>
            <a:endParaRPr lang="en-CA"/>
          </a:p>
        </p:txBody>
      </p:sp>
    </p:spTree>
    <p:extLst>
      <p:ext uri="{BB962C8B-B14F-4D97-AF65-F5344CB8AC3E}">
        <p14:creationId xmlns:p14="http://schemas.microsoft.com/office/powerpoint/2010/main" val="279852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CF0DF9-EFCB-46F8-A452-E1EF236F4411}" type="slidenum">
              <a:rPr lang="en-CA" smtClean="0"/>
              <a:t>12</a:t>
            </a:fld>
            <a:endParaRPr lang="en-CA"/>
          </a:p>
        </p:txBody>
      </p:sp>
    </p:spTree>
    <p:extLst>
      <p:ext uri="{BB962C8B-B14F-4D97-AF65-F5344CB8AC3E}">
        <p14:creationId xmlns:p14="http://schemas.microsoft.com/office/powerpoint/2010/main" val="197122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CF0DF9-EFCB-46F8-A452-E1EF236F4411}" type="slidenum">
              <a:rPr lang="en-CA" smtClean="0"/>
              <a:t>18</a:t>
            </a:fld>
            <a:endParaRPr lang="en-CA"/>
          </a:p>
        </p:txBody>
      </p:sp>
    </p:spTree>
    <p:extLst>
      <p:ext uri="{BB962C8B-B14F-4D97-AF65-F5344CB8AC3E}">
        <p14:creationId xmlns:p14="http://schemas.microsoft.com/office/powerpoint/2010/main" val="205606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CF0DF9-EFCB-46F8-A452-E1EF236F4411}" type="slidenum">
              <a:rPr lang="en-CA" smtClean="0"/>
              <a:t>23</a:t>
            </a:fld>
            <a:endParaRPr lang="en-CA"/>
          </a:p>
        </p:txBody>
      </p:sp>
    </p:spTree>
    <p:extLst>
      <p:ext uri="{BB962C8B-B14F-4D97-AF65-F5344CB8AC3E}">
        <p14:creationId xmlns:p14="http://schemas.microsoft.com/office/powerpoint/2010/main" val="118837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6CF0DF9-EFCB-46F8-A452-E1EF236F4411}" type="slidenum">
              <a:rPr lang="en-CA" smtClean="0"/>
              <a:t>30</a:t>
            </a:fld>
            <a:endParaRPr lang="en-CA"/>
          </a:p>
        </p:txBody>
      </p:sp>
    </p:spTree>
    <p:extLst>
      <p:ext uri="{BB962C8B-B14F-4D97-AF65-F5344CB8AC3E}">
        <p14:creationId xmlns:p14="http://schemas.microsoft.com/office/powerpoint/2010/main" val="263575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lnSpc>
                <a:spcPct val="100000"/>
              </a:lnSpc>
              <a:defRPr sz="6000" cap="none" baseline="0"/>
            </a:lvl1pPr>
          </a:lstStyle>
          <a:p>
            <a:r>
              <a:rPr lang="en-US" dirty="0"/>
              <a:t>Click to edit Master title style</a:t>
            </a:r>
            <a:endParaRPr lang="en-CA"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p:cNvSpPr>
            <a:spLocks noGrp="1"/>
          </p:cNvSpPr>
          <p:nvPr>
            <p:ph type="dt" sz="half" idx="10"/>
          </p:nvPr>
        </p:nvSpPr>
        <p:spPr/>
        <p:txBody>
          <a:bodyPr/>
          <a:lstStyle/>
          <a:p>
            <a:fld id="{4ABD62B5-FCC6-4B5F-8E15-8597ED7AEA74}"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319621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ABD62B5-FCC6-4B5F-8E15-8597ED7AEA74}"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1324359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endParaRPr lang="en-CA"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ABD62B5-FCC6-4B5F-8E15-8597ED7AEA74}"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231565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ABD62B5-FCC6-4B5F-8E15-8597ED7AEA74}"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356743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0"/>
            <a:ext cx="10515600" cy="6857999"/>
          </a:xfrm>
        </p:spPr>
        <p:txBody>
          <a:bodyPr anchor="ctr"/>
          <a:lstStyle>
            <a:lvl1pPr>
              <a:defRPr sz="6000"/>
            </a:lvl1pPr>
          </a:lstStyle>
          <a:p>
            <a:r>
              <a:rPr lang="en-US" dirty="0"/>
              <a:t>Click to edit Master title style</a:t>
            </a:r>
            <a:endParaRPr lang="en-CA" dirty="0"/>
          </a:p>
        </p:txBody>
      </p:sp>
      <p:sp>
        <p:nvSpPr>
          <p:cNvPr id="4" name="Date Placeholder 3"/>
          <p:cNvSpPr>
            <a:spLocks noGrp="1"/>
          </p:cNvSpPr>
          <p:nvPr>
            <p:ph type="dt" sz="half" idx="10"/>
          </p:nvPr>
        </p:nvSpPr>
        <p:spPr/>
        <p:txBody>
          <a:bodyPr/>
          <a:lstStyle/>
          <a:p>
            <a:fld id="{4ABD62B5-FCC6-4B5F-8E15-8597ED7AEA74}" type="datetimeFigureOut">
              <a:rPr lang="en-CA" smtClean="0"/>
              <a:t>2020-12-08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102255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ABD62B5-FCC6-4B5F-8E15-8597ED7AEA74}" type="datetimeFigureOut">
              <a:rPr lang="en-CA" smtClean="0"/>
              <a:t>2020-12-08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88355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ABD62B5-FCC6-4B5F-8E15-8597ED7AEA74}" type="datetimeFigureOut">
              <a:rPr lang="en-CA" smtClean="0"/>
              <a:t>2020-12-08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254135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ABD62B5-FCC6-4B5F-8E15-8597ED7AEA74}" type="datetimeFigureOut">
              <a:rPr lang="en-CA" smtClean="0"/>
              <a:t>2020-12-08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1661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BD62B5-FCC6-4B5F-8E15-8597ED7AEA74}" type="datetimeFigureOut">
              <a:rPr lang="en-CA" smtClean="0"/>
              <a:t>2020-12-08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299405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en-CA"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159876"/>
            <a:ext cx="3932237" cy="37091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4ABD62B5-FCC6-4B5F-8E15-8597ED7AEA74}" type="datetimeFigureOut">
              <a:rPr lang="en-CA" smtClean="0"/>
              <a:t>2020-12-08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134854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BD62B5-FCC6-4B5F-8E15-8597ED7AEA74}" type="datetimeFigureOut">
              <a:rPr lang="en-CA" smtClean="0"/>
              <a:t>2020-12-08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2DD72E9-5811-4BD3-ADAA-F011CDFA4AEB}" type="slidenum">
              <a:rPr lang="en-CA" smtClean="0"/>
              <a:t>‹#›</a:t>
            </a:fld>
            <a:endParaRPr lang="en-CA"/>
          </a:p>
        </p:txBody>
      </p:sp>
    </p:spTree>
    <p:extLst>
      <p:ext uri="{BB962C8B-B14F-4D97-AF65-F5344CB8AC3E}">
        <p14:creationId xmlns:p14="http://schemas.microsoft.com/office/powerpoint/2010/main" val="27048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D62B5-FCC6-4B5F-8E15-8597ED7AEA74}" type="datetimeFigureOut">
              <a:rPr lang="en-CA" smtClean="0"/>
              <a:t>2020-12-08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D72E9-5811-4BD3-ADAA-F011CDFA4AEB}" type="slidenum">
              <a:rPr lang="en-CA" smtClean="0"/>
              <a:t>‹#›</a:t>
            </a:fld>
            <a:endParaRPr lang="en-CA"/>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338034" y="5894553"/>
            <a:ext cx="702879" cy="702879"/>
          </a:xfrm>
          <a:prstGeom prst="rect">
            <a:avLst/>
          </a:prstGeom>
        </p:spPr>
      </p:pic>
    </p:spTree>
    <p:extLst>
      <p:ext uri="{BB962C8B-B14F-4D97-AF65-F5344CB8AC3E}">
        <p14:creationId xmlns:p14="http://schemas.microsoft.com/office/powerpoint/2010/main" val="3746867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SzPct val="75000"/>
        <a:buFont typeface="Wingdings" panose="05000000000000000000" pitchFamily="2" charset="2"/>
        <a:buChar char="§"/>
        <a:defRPr sz="2800" kern="1200">
          <a:solidFill>
            <a:schemeClr val="tx1"/>
          </a:solidFill>
          <a:latin typeface="+mn-lt"/>
          <a:ea typeface="+mn-ea"/>
          <a:cs typeface="Rubik" panose="02000604000000020004" pitchFamily="2" charset="-79"/>
        </a:defRPr>
      </a:lvl1pPr>
      <a:lvl2pPr marL="685800" indent="-228600" algn="l" defTabSz="914400" rtl="0" eaLnBrk="1" latinLnBrk="0" hangingPunct="1">
        <a:lnSpc>
          <a:spcPct val="100000"/>
        </a:lnSpc>
        <a:spcBef>
          <a:spcPts val="500"/>
        </a:spcBef>
        <a:buSzPct val="75000"/>
        <a:buFont typeface="Wingdings" panose="05000000000000000000" pitchFamily="2" charset="2"/>
        <a:buChar char="§"/>
        <a:defRPr sz="2400" kern="1200">
          <a:solidFill>
            <a:schemeClr val="tx1"/>
          </a:solidFill>
          <a:latin typeface="+mn-lt"/>
          <a:ea typeface="+mn-ea"/>
          <a:cs typeface="Rubik" panose="02000604000000020004" pitchFamily="2" charset="-79"/>
        </a:defRPr>
      </a:lvl2pPr>
      <a:lvl3pPr marL="1143000" indent="-228600" algn="l" defTabSz="914400" rtl="0" eaLnBrk="1" latinLnBrk="0" hangingPunct="1">
        <a:lnSpc>
          <a:spcPct val="100000"/>
        </a:lnSpc>
        <a:spcBef>
          <a:spcPts val="500"/>
        </a:spcBef>
        <a:buSzPct val="75000"/>
        <a:buFont typeface="Wingdings" panose="05000000000000000000" pitchFamily="2" charset="2"/>
        <a:buChar char="§"/>
        <a:defRPr sz="2000" kern="1200">
          <a:solidFill>
            <a:schemeClr val="tx1"/>
          </a:solidFill>
          <a:latin typeface="+mn-lt"/>
          <a:ea typeface="+mn-ea"/>
          <a:cs typeface="Rubik" panose="02000604000000020004" pitchFamily="2" charset="-79"/>
        </a:defRPr>
      </a:lvl3pPr>
      <a:lvl4pPr marL="1600200" indent="-228600" algn="l" defTabSz="914400" rtl="0" eaLnBrk="1" latinLnBrk="0" hangingPunct="1">
        <a:lnSpc>
          <a:spcPct val="100000"/>
        </a:lnSpc>
        <a:spcBef>
          <a:spcPts val="500"/>
        </a:spcBef>
        <a:buSzPct val="75000"/>
        <a:buFont typeface="Wingdings" panose="05000000000000000000" pitchFamily="2" charset="2"/>
        <a:buChar char="§"/>
        <a:defRPr sz="1800" kern="1200">
          <a:solidFill>
            <a:schemeClr val="tx1"/>
          </a:solidFill>
          <a:latin typeface="+mn-lt"/>
          <a:ea typeface="+mn-ea"/>
          <a:cs typeface="Rubik" panose="02000604000000020004" pitchFamily="2" charset="-79"/>
        </a:defRPr>
      </a:lvl4pPr>
      <a:lvl5pPr marL="2057400" indent="-228600" algn="l" defTabSz="914400" rtl="0" eaLnBrk="1" latinLnBrk="0" hangingPunct="1">
        <a:lnSpc>
          <a:spcPct val="100000"/>
        </a:lnSpc>
        <a:spcBef>
          <a:spcPts val="500"/>
        </a:spcBef>
        <a:buSzPct val="75000"/>
        <a:buFont typeface="Wingdings" panose="05000000000000000000" pitchFamily="2" charset="2"/>
        <a:buChar char="§"/>
        <a:defRPr sz="1800" kern="1200">
          <a:solidFill>
            <a:schemeClr val="tx1"/>
          </a:solidFill>
          <a:latin typeface="+mn-lt"/>
          <a:ea typeface="+mn-ea"/>
          <a:cs typeface="Rubik"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ustomXml" Target="../ink/ink2.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grass, mountain&#10;&#10;Description automatically generated">
            <a:extLst>
              <a:ext uri="{FF2B5EF4-FFF2-40B4-BE49-F238E27FC236}">
                <a16:creationId xmlns:a16="http://schemas.microsoft.com/office/drawing/2014/main" id="{C01D628C-3B24-4790-9685-6019DD9D89A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524000" y="0"/>
            <a:ext cx="9144000" cy="3526971"/>
          </a:xfrm>
        </p:spPr>
        <p:txBody>
          <a:bodyPr anchor="ctr"/>
          <a:lstStyle/>
          <a:p>
            <a:pPr>
              <a:lnSpc>
                <a:spcPct val="100000"/>
              </a:lnSpc>
            </a:pPr>
            <a:r>
              <a:rPr lang="en-US" dirty="0">
                <a:solidFill>
                  <a:schemeClr val="bg1"/>
                </a:solidFill>
              </a:rPr>
              <a:t>Ecommerce Shipping</a:t>
            </a:r>
            <a:endParaRPr lang="en-CA"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560" y="2935453"/>
            <a:ext cx="702879" cy="702879"/>
          </a:xfrm>
          <a:prstGeom prst="rect">
            <a:avLst/>
          </a:prstGeom>
        </p:spPr>
      </p:pic>
    </p:spTree>
    <p:extLst>
      <p:ext uri="{BB962C8B-B14F-4D97-AF65-F5344CB8AC3E}">
        <p14:creationId xmlns:p14="http://schemas.microsoft.com/office/powerpoint/2010/main" val="193411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Focus on your strengths</a:t>
            </a:r>
          </a:p>
        </p:txBody>
      </p:sp>
      <p:sp>
        <p:nvSpPr>
          <p:cNvPr id="7" name="Content Placeholder 2">
            <a:extLst>
              <a:ext uri="{FF2B5EF4-FFF2-40B4-BE49-F238E27FC236}">
                <a16:creationId xmlns:a16="http://schemas.microsoft.com/office/drawing/2014/main" id="{B3B20CF9-6E33-4282-90F7-98CB5692DC14}"/>
              </a:ext>
            </a:extLst>
          </p:cNvPr>
          <p:cNvSpPr txBox="1">
            <a:spLocks/>
          </p:cNvSpPr>
          <p:nvPr/>
        </p:nvSpPr>
        <p:spPr>
          <a:xfrm>
            <a:off x="838199" y="2054582"/>
            <a:ext cx="502570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With a product score greater than 2</a:t>
            </a:r>
          </a:p>
          <a:p>
            <a:pPr algn="l"/>
            <a:endParaRPr lang="en-US" sz="2400" dirty="0"/>
          </a:p>
          <a:p>
            <a:pPr marL="342900" indent="-342900" algn="l">
              <a:buFont typeface="Wingdings" panose="05000000000000000000" pitchFamily="2" charset="2"/>
              <a:buChar char="§"/>
            </a:pPr>
            <a:r>
              <a:rPr lang="en-US" sz="2000" dirty="0"/>
              <a:t>Use targeted advertising to attract new customers</a:t>
            </a:r>
          </a:p>
          <a:p>
            <a:pPr marL="342900" indent="-342900" algn="l">
              <a:buFont typeface="Wingdings" panose="05000000000000000000" pitchFamily="2" charset="2"/>
              <a:buChar char="§"/>
            </a:pPr>
            <a:r>
              <a:rPr lang="en-US" sz="2000" dirty="0"/>
              <a:t>Focus on developing markets outside of your local community</a:t>
            </a:r>
          </a:p>
          <a:p>
            <a:pPr marL="342900" indent="-342900" algn="l">
              <a:buFont typeface="Wingdings" panose="05000000000000000000" pitchFamily="2" charset="2"/>
              <a:buChar char="§"/>
            </a:pPr>
            <a:r>
              <a:rPr lang="en-US" sz="2000" dirty="0"/>
              <a:t>Referral marketing and building brand loyalty is extremely important</a:t>
            </a:r>
          </a:p>
          <a:p>
            <a:pPr marL="342900" indent="-342900" algn="l">
              <a:buFont typeface="Wingdings" panose="05000000000000000000" pitchFamily="2" charset="2"/>
              <a:buChar char="§"/>
            </a:pPr>
            <a:r>
              <a:rPr lang="en-US" sz="2000" dirty="0"/>
              <a:t>Try to appear bigger than you actually are. You have more competition.</a:t>
            </a:r>
          </a:p>
          <a:p>
            <a:pPr marL="342900" indent="-342900" algn="l">
              <a:buFont typeface="Wingdings" panose="05000000000000000000" pitchFamily="2" charset="2"/>
              <a:buChar char="§"/>
            </a:pPr>
            <a:endParaRPr lang="en-US" sz="2000" dirty="0"/>
          </a:p>
        </p:txBody>
      </p:sp>
    </p:spTree>
    <p:extLst>
      <p:ext uri="{BB962C8B-B14F-4D97-AF65-F5344CB8AC3E}">
        <p14:creationId xmlns:p14="http://schemas.microsoft.com/office/powerpoint/2010/main" val="2044805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Focus on your strengths</a:t>
            </a:r>
          </a:p>
        </p:txBody>
      </p:sp>
      <p:sp>
        <p:nvSpPr>
          <p:cNvPr id="7" name="Content Placeholder 2">
            <a:extLst>
              <a:ext uri="{FF2B5EF4-FFF2-40B4-BE49-F238E27FC236}">
                <a16:creationId xmlns:a16="http://schemas.microsoft.com/office/drawing/2014/main" id="{B3B20CF9-6E33-4282-90F7-98CB5692DC14}"/>
              </a:ext>
            </a:extLst>
          </p:cNvPr>
          <p:cNvSpPr txBox="1">
            <a:spLocks/>
          </p:cNvSpPr>
          <p:nvPr/>
        </p:nvSpPr>
        <p:spPr>
          <a:xfrm>
            <a:off x="838199" y="2054582"/>
            <a:ext cx="4498911" cy="4271574"/>
          </a:xfrm>
          <a:prstGeom prst="rect">
            <a:avLst/>
          </a:prstGeom>
        </p:spPr>
        <p:txBody>
          <a:bodyPr vert="horz" lIns="91440" tIns="45720" rIns="91440" bIns="45720" numCol="1" rtlCol="0">
            <a:normAutofit fontScale="925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With a product score less than 2</a:t>
            </a:r>
          </a:p>
          <a:p>
            <a:pPr algn="l"/>
            <a:endParaRPr lang="en-US" sz="2400" dirty="0"/>
          </a:p>
          <a:p>
            <a:pPr marL="342900" indent="-342900" algn="l">
              <a:buFont typeface="Wingdings" panose="05000000000000000000" pitchFamily="2" charset="2"/>
              <a:buChar char="§"/>
            </a:pPr>
            <a:r>
              <a:rPr lang="en-US" sz="2000" dirty="0"/>
              <a:t>Refine your delivery area</a:t>
            </a:r>
          </a:p>
          <a:p>
            <a:pPr marL="342900" indent="-342900" algn="l">
              <a:buFont typeface="Wingdings" panose="05000000000000000000" pitchFamily="2" charset="2"/>
              <a:buChar char="§"/>
            </a:pPr>
            <a:r>
              <a:rPr lang="en-US" sz="2000" dirty="0"/>
              <a:t>Highlight local delivery or curbside pickup</a:t>
            </a:r>
          </a:p>
          <a:p>
            <a:pPr marL="342900" indent="-342900" algn="l">
              <a:buFont typeface="Wingdings" panose="05000000000000000000" pitchFamily="2" charset="2"/>
              <a:buChar char="§"/>
            </a:pPr>
            <a:r>
              <a:rPr lang="en-US" sz="2000" dirty="0"/>
              <a:t>Focus on your community involvement</a:t>
            </a:r>
          </a:p>
          <a:p>
            <a:pPr marL="342900" indent="-342900" algn="l">
              <a:buFont typeface="Wingdings" panose="05000000000000000000" pitchFamily="2" charset="2"/>
              <a:buChar char="§"/>
            </a:pPr>
            <a:r>
              <a:rPr lang="en-US" sz="2000" dirty="0"/>
              <a:t>Build brand ambassadors in your local area</a:t>
            </a:r>
          </a:p>
          <a:p>
            <a:pPr marL="342900" indent="-342900" algn="l">
              <a:buFont typeface="Wingdings" panose="05000000000000000000" pitchFamily="2" charset="2"/>
              <a:buChar char="§"/>
            </a:pPr>
            <a:r>
              <a:rPr lang="en-US" sz="2000" dirty="0"/>
              <a:t>Your communication strategy should focus on your local advantage</a:t>
            </a:r>
          </a:p>
        </p:txBody>
      </p:sp>
    </p:spTree>
    <p:extLst>
      <p:ext uri="{BB962C8B-B14F-4D97-AF65-F5344CB8AC3E}">
        <p14:creationId xmlns:p14="http://schemas.microsoft.com/office/powerpoint/2010/main" val="163363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EFD4594-697C-45CC-BF75-8B2BA02CFE66}"/>
              </a:ext>
            </a:extLst>
          </p:cNvPr>
          <p:cNvPicPr>
            <a:picLocks noGrp="1" noChangeAspect="1"/>
          </p:cNvPicPr>
          <p:nvPr>
            <p:ph idx="1"/>
          </p:nvPr>
        </p:nvPicPr>
        <p:blipFill>
          <a:blip r:embed="rId3"/>
          <a:stretch>
            <a:fillRect/>
          </a:stretch>
        </p:blipFill>
        <p:spPr>
          <a:xfrm>
            <a:off x="0" y="0"/>
            <a:ext cx="12192000" cy="6858000"/>
          </a:xfrm>
        </p:spPr>
      </p:pic>
      <p:sp>
        <p:nvSpPr>
          <p:cNvPr id="2" name="Title 1"/>
          <p:cNvSpPr>
            <a:spLocks noGrp="1"/>
          </p:cNvSpPr>
          <p:nvPr>
            <p:ph type="title"/>
          </p:nvPr>
        </p:nvSpPr>
        <p:spPr>
          <a:xfrm>
            <a:off x="838200" y="1"/>
            <a:ext cx="10515600" cy="6718300"/>
          </a:xfrm>
        </p:spPr>
        <p:txBody>
          <a:bodyPr>
            <a:normAutofit/>
          </a:bodyPr>
          <a:lstStyle/>
          <a:p>
            <a:pPr algn="ctr"/>
            <a:r>
              <a:rPr lang="en-US" sz="4800" dirty="0">
                <a:solidFill>
                  <a:schemeClr val="bg1"/>
                </a:solidFill>
              </a:rPr>
              <a:t>Shipping Methods</a:t>
            </a:r>
            <a:endParaRPr lang="en-CA" sz="48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034" y="5894553"/>
            <a:ext cx="702879" cy="702879"/>
          </a:xfrm>
          <a:prstGeom prst="rect">
            <a:avLst/>
          </a:prstGeom>
        </p:spPr>
      </p:pic>
    </p:spTree>
    <p:extLst>
      <p:ext uri="{BB962C8B-B14F-4D97-AF65-F5344CB8AC3E}">
        <p14:creationId xmlns:p14="http://schemas.microsoft.com/office/powerpoint/2010/main" val="3849816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US" dirty="0"/>
              <a:t>Common shipping methods</a:t>
            </a:r>
            <a:endParaRPr lang="en-CA" dirty="0"/>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5619923"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Not every business needs every method. Focus on what is most aligned with your brand and what your customers require.</a:t>
            </a:r>
          </a:p>
          <a:p>
            <a:pPr marL="342900" indent="-342900" algn="l">
              <a:buFont typeface="Wingdings" panose="05000000000000000000" pitchFamily="2" charset="2"/>
              <a:buChar char="§"/>
            </a:pPr>
            <a:r>
              <a:rPr lang="en-US" sz="2000" dirty="0"/>
              <a:t>Local pickup (curbside, etc.)</a:t>
            </a:r>
          </a:p>
          <a:p>
            <a:pPr marL="342900" indent="-342900" algn="l">
              <a:buFont typeface="Wingdings" panose="05000000000000000000" pitchFamily="2" charset="2"/>
              <a:buChar char="§"/>
            </a:pPr>
            <a:r>
              <a:rPr lang="en-US" sz="2000" dirty="0"/>
              <a:t>Local delivery</a:t>
            </a:r>
          </a:p>
          <a:p>
            <a:pPr marL="342900" indent="-342900" algn="l">
              <a:buFont typeface="Wingdings" panose="05000000000000000000" pitchFamily="2" charset="2"/>
              <a:buChar char="§"/>
            </a:pPr>
            <a:r>
              <a:rPr lang="en-US" sz="2000" dirty="0"/>
              <a:t>Flat rate shipping</a:t>
            </a:r>
          </a:p>
          <a:p>
            <a:pPr marL="342900" indent="-342900" algn="l">
              <a:buFont typeface="Wingdings" panose="05000000000000000000" pitchFamily="2" charset="2"/>
              <a:buChar char="§"/>
            </a:pPr>
            <a:r>
              <a:rPr lang="en-US" sz="2000" dirty="0"/>
              <a:t>3PL (custom)</a:t>
            </a:r>
          </a:p>
          <a:p>
            <a:pPr marL="342900" indent="-342900" algn="l">
              <a:buFont typeface="Wingdings" panose="05000000000000000000" pitchFamily="2" charset="2"/>
              <a:buChar char="§"/>
            </a:pPr>
            <a:endParaRPr lang="en-US" sz="2000" dirty="0"/>
          </a:p>
          <a:p>
            <a:pPr marL="342900" indent="-342900" algn="l">
              <a:buFont typeface="Wingdings" panose="05000000000000000000" pitchFamily="2" charset="2"/>
              <a:buChar char="§"/>
            </a:pPr>
            <a:endParaRPr lang="en-US" sz="2000" dirty="0"/>
          </a:p>
          <a:p>
            <a:pPr marL="342900" indent="-342900" algn="l">
              <a:buFont typeface="Wingdings" panose="05000000000000000000" pitchFamily="2" charset="2"/>
              <a:buChar char="§"/>
            </a:pPr>
            <a:endParaRPr lang="en-US" sz="2000" dirty="0"/>
          </a:p>
          <a:p>
            <a:pPr algn="l"/>
            <a:endParaRPr lang="en-US" sz="2000" dirty="0"/>
          </a:p>
        </p:txBody>
      </p:sp>
      <p:pic>
        <p:nvPicPr>
          <p:cNvPr id="3" name="Picture 2">
            <a:extLst>
              <a:ext uri="{FF2B5EF4-FFF2-40B4-BE49-F238E27FC236}">
                <a16:creationId xmlns:a16="http://schemas.microsoft.com/office/drawing/2014/main" id="{4C6FFA67-8E1B-4892-8139-6B34EA75D3DD}"/>
              </a:ext>
            </a:extLst>
          </p:cNvPr>
          <p:cNvPicPr>
            <a:picLocks noChangeAspect="1"/>
          </p:cNvPicPr>
          <p:nvPr/>
        </p:nvPicPr>
        <p:blipFill>
          <a:blip r:embed="rId2"/>
          <a:stretch>
            <a:fillRect/>
          </a:stretch>
        </p:blipFill>
        <p:spPr>
          <a:xfrm>
            <a:off x="447854" y="2301869"/>
            <a:ext cx="4955874" cy="3303916"/>
          </a:xfrm>
          <a:prstGeom prst="rect">
            <a:avLst/>
          </a:prstGeom>
        </p:spPr>
      </p:pic>
    </p:spTree>
    <p:extLst>
      <p:ext uri="{BB962C8B-B14F-4D97-AF65-F5344CB8AC3E}">
        <p14:creationId xmlns:p14="http://schemas.microsoft.com/office/powerpoint/2010/main" val="4042162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US" dirty="0"/>
              <a:t>S</a:t>
            </a:r>
            <a:r>
              <a:rPr lang="en-CA" dirty="0"/>
              <a:t>hipping strategies</a:t>
            </a:r>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838200"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The most popular shipping strategies</a:t>
            </a:r>
          </a:p>
          <a:p>
            <a:pPr marL="342900" indent="-342900" algn="l">
              <a:buFont typeface="Wingdings" panose="05000000000000000000" pitchFamily="2" charset="2"/>
              <a:buChar char="§"/>
            </a:pPr>
            <a:r>
              <a:rPr lang="en-US" sz="2000" dirty="0"/>
              <a:t>Offer free shipping</a:t>
            </a:r>
          </a:p>
          <a:p>
            <a:pPr marL="342900" indent="-342900" algn="l">
              <a:buFont typeface="Wingdings" panose="05000000000000000000" pitchFamily="2" charset="2"/>
              <a:buChar char="§"/>
            </a:pPr>
            <a:r>
              <a:rPr lang="en-US" sz="2000" dirty="0"/>
              <a:t>Charge exact costs</a:t>
            </a:r>
          </a:p>
          <a:p>
            <a:pPr marL="342900" indent="-342900" algn="l">
              <a:buFont typeface="Wingdings" panose="05000000000000000000" pitchFamily="2" charset="2"/>
              <a:buChar char="§"/>
            </a:pPr>
            <a:r>
              <a:rPr lang="en-US" sz="2000" dirty="0"/>
              <a:t>Provide flat-rate shipping</a:t>
            </a:r>
          </a:p>
          <a:p>
            <a:pPr marL="342900" indent="-342900" algn="l">
              <a:buFont typeface="Wingdings" panose="05000000000000000000" pitchFamily="2" charset="2"/>
              <a:buChar char="§"/>
            </a:pPr>
            <a:r>
              <a:rPr lang="en-US" sz="2000" dirty="0"/>
              <a:t>Provide local delivery</a:t>
            </a:r>
          </a:p>
          <a:p>
            <a:pPr marL="342900" indent="-342900" algn="l">
              <a:buFont typeface="Wingdings" panose="05000000000000000000" pitchFamily="2" charset="2"/>
              <a:buChar char="§"/>
            </a:pPr>
            <a:endParaRPr lang="en-US" sz="2000" dirty="0"/>
          </a:p>
        </p:txBody>
      </p:sp>
      <p:sp>
        <p:nvSpPr>
          <p:cNvPr id="8" name="TextBox 7">
            <a:extLst>
              <a:ext uri="{FF2B5EF4-FFF2-40B4-BE49-F238E27FC236}">
                <a16:creationId xmlns:a16="http://schemas.microsoft.com/office/drawing/2014/main" id="{99C5B87B-30CF-4D2A-84F4-BC15920216DB}"/>
              </a:ext>
            </a:extLst>
          </p:cNvPr>
          <p:cNvSpPr txBox="1"/>
          <p:nvPr/>
        </p:nvSpPr>
        <p:spPr>
          <a:xfrm>
            <a:off x="3047405" y="5166284"/>
            <a:ext cx="6097190" cy="646331"/>
          </a:xfrm>
          <a:prstGeom prst="rect">
            <a:avLst/>
          </a:prstGeom>
          <a:noFill/>
        </p:spPr>
        <p:txBody>
          <a:bodyPr wrap="square">
            <a:spAutoFit/>
          </a:bodyPr>
          <a:lstStyle/>
          <a:p>
            <a:pPr algn="ctr"/>
            <a:r>
              <a:rPr lang="en-US" sz="1800" b="1" dirty="0"/>
              <a:t>What are you competitors doing? </a:t>
            </a:r>
            <a:r>
              <a:rPr lang="en-US" b="1" dirty="0"/>
              <a:t>What is the industry standard? What do your customers expect?</a:t>
            </a:r>
            <a:endParaRPr lang="en-US" sz="1800" b="1" dirty="0"/>
          </a:p>
        </p:txBody>
      </p:sp>
    </p:spTree>
    <p:extLst>
      <p:ext uri="{BB962C8B-B14F-4D97-AF65-F5344CB8AC3E}">
        <p14:creationId xmlns:p14="http://schemas.microsoft.com/office/powerpoint/2010/main" val="58159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normAutofit/>
          </a:bodyPr>
          <a:lstStyle/>
          <a:p>
            <a:r>
              <a:rPr lang="en-US" dirty="0"/>
              <a:t>C</a:t>
            </a:r>
            <a:r>
              <a:rPr lang="en-CA" dirty="0" err="1"/>
              <a:t>ommunicating</a:t>
            </a:r>
            <a:r>
              <a:rPr lang="en-CA" dirty="0"/>
              <a:t> your shipping strategy</a:t>
            </a:r>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6096000" y="2002598"/>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Your shipping strategy should meet </a:t>
            </a:r>
            <a:r>
              <a:rPr lang="en-US" sz="2000" b="1" dirty="0"/>
              <a:t>all</a:t>
            </a:r>
            <a:r>
              <a:rPr lang="en-US" sz="2000" dirty="0"/>
              <a:t> the following requirements:</a:t>
            </a:r>
          </a:p>
          <a:p>
            <a:pPr marL="342900" indent="-342900" algn="l">
              <a:buFont typeface="Wingdings" panose="05000000000000000000" pitchFamily="2" charset="2"/>
              <a:buChar char="§"/>
            </a:pPr>
            <a:r>
              <a:rPr lang="en-US" sz="2000" dirty="0"/>
              <a:t>Be clear (don’t use jargon)</a:t>
            </a:r>
          </a:p>
          <a:p>
            <a:pPr marL="342900" indent="-342900" algn="l">
              <a:buFont typeface="Wingdings" panose="05000000000000000000" pitchFamily="2" charset="2"/>
              <a:buChar char="§"/>
            </a:pPr>
            <a:r>
              <a:rPr lang="en-US" sz="2000" dirty="0"/>
              <a:t>Be visible (position it in more than one place)</a:t>
            </a:r>
          </a:p>
          <a:p>
            <a:pPr marL="342900" indent="-342900" algn="l">
              <a:buFont typeface="Wingdings" panose="05000000000000000000" pitchFamily="2" charset="2"/>
              <a:buChar char="§"/>
            </a:pPr>
            <a:r>
              <a:rPr lang="en-US" sz="2000" dirty="0"/>
              <a:t>Act as a CTA (call-to-action), the strategy should help you sell</a:t>
            </a:r>
          </a:p>
          <a:p>
            <a:pPr marL="342900" indent="-342900" algn="l">
              <a:buFont typeface="Wingdings" panose="05000000000000000000" pitchFamily="2" charset="2"/>
              <a:buChar char="§"/>
            </a:pPr>
            <a:r>
              <a:rPr lang="en-US" sz="2000" dirty="0"/>
              <a:t>Have limited conditions</a:t>
            </a:r>
          </a:p>
          <a:p>
            <a:pPr marL="342900" indent="-342900" algn="l">
              <a:buFont typeface="Wingdings" panose="05000000000000000000" pitchFamily="2" charset="2"/>
              <a:buChar char="§"/>
            </a:pPr>
            <a:endParaRPr lang="en-US" sz="2000" dirty="0"/>
          </a:p>
          <a:p>
            <a:pPr marL="342900" indent="-342900" algn="l">
              <a:buFont typeface="Wingdings" panose="05000000000000000000" pitchFamily="2" charset="2"/>
              <a:buChar char="§"/>
            </a:pPr>
            <a:endParaRPr lang="en-US" sz="2000" dirty="0"/>
          </a:p>
          <a:p>
            <a:pPr algn="l"/>
            <a:endParaRPr lang="en-US" sz="2000" dirty="0"/>
          </a:p>
        </p:txBody>
      </p:sp>
      <p:pic>
        <p:nvPicPr>
          <p:cNvPr id="3" name="Picture 2">
            <a:extLst>
              <a:ext uri="{FF2B5EF4-FFF2-40B4-BE49-F238E27FC236}">
                <a16:creationId xmlns:a16="http://schemas.microsoft.com/office/drawing/2014/main" id="{EA262388-D4BA-4A8E-8204-0598A20C812A}"/>
              </a:ext>
            </a:extLst>
          </p:cNvPr>
          <p:cNvPicPr>
            <a:picLocks noChangeAspect="1"/>
          </p:cNvPicPr>
          <p:nvPr/>
        </p:nvPicPr>
        <p:blipFill>
          <a:blip r:embed="rId2"/>
          <a:stretch>
            <a:fillRect/>
          </a:stretch>
        </p:blipFill>
        <p:spPr>
          <a:xfrm>
            <a:off x="319177" y="1940641"/>
            <a:ext cx="5168938" cy="383632"/>
          </a:xfrm>
          <a:prstGeom prst="rect">
            <a:avLst/>
          </a:prstGeom>
        </p:spPr>
      </p:pic>
      <p:pic>
        <p:nvPicPr>
          <p:cNvPr id="6" name="Picture 5">
            <a:extLst>
              <a:ext uri="{FF2B5EF4-FFF2-40B4-BE49-F238E27FC236}">
                <a16:creationId xmlns:a16="http://schemas.microsoft.com/office/drawing/2014/main" id="{3A6870A0-DD61-461A-982E-737981F148F6}"/>
              </a:ext>
            </a:extLst>
          </p:cNvPr>
          <p:cNvPicPr>
            <a:picLocks noChangeAspect="1"/>
          </p:cNvPicPr>
          <p:nvPr/>
        </p:nvPicPr>
        <p:blipFill>
          <a:blip r:embed="rId3"/>
          <a:stretch>
            <a:fillRect/>
          </a:stretch>
        </p:blipFill>
        <p:spPr>
          <a:xfrm>
            <a:off x="319177" y="5079319"/>
            <a:ext cx="5168939" cy="809783"/>
          </a:xfrm>
          <a:prstGeom prst="rect">
            <a:avLst/>
          </a:prstGeom>
        </p:spPr>
      </p:pic>
      <p:pic>
        <p:nvPicPr>
          <p:cNvPr id="11" name="Picture 10">
            <a:extLst>
              <a:ext uri="{FF2B5EF4-FFF2-40B4-BE49-F238E27FC236}">
                <a16:creationId xmlns:a16="http://schemas.microsoft.com/office/drawing/2014/main" id="{8B104E60-65FD-4266-9A99-E40D838F2632}"/>
              </a:ext>
            </a:extLst>
          </p:cNvPr>
          <p:cNvPicPr>
            <a:picLocks noChangeAspect="1"/>
          </p:cNvPicPr>
          <p:nvPr/>
        </p:nvPicPr>
        <p:blipFill>
          <a:blip r:embed="rId4"/>
          <a:stretch>
            <a:fillRect/>
          </a:stretch>
        </p:blipFill>
        <p:spPr>
          <a:xfrm>
            <a:off x="319177" y="2685513"/>
            <a:ext cx="5168939" cy="2032565"/>
          </a:xfrm>
          <a:prstGeom prst="rect">
            <a:avLst/>
          </a:prstGeom>
        </p:spPr>
      </p:pic>
    </p:spTree>
    <p:extLst>
      <p:ext uri="{BB962C8B-B14F-4D97-AF65-F5344CB8AC3E}">
        <p14:creationId xmlns:p14="http://schemas.microsoft.com/office/powerpoint/2010/main" val="1895927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CA" dirty="0"/>
              <a:t>Understand your margins</a:t>
            </a:r>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838200"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Complete section 2 of the canvas and ensure you have factored in every possible shipping expense.</a:t>
            </a:r>
          </a:p>
          <a:p>
            <a:pPr algn="l"/>
            <a:r>
              <a:rPr lang="en-US" sz="2000" dirty="0"/>
              <a:t>Many businesses underestimate the costs of sending products to customers. </a:t>
            </a:r>
          </a:p>
          <a:p>
            <a:pPr algn="l"/>
            <a:r>
              <a:rPr lang="en-US" sz="2000" dirty="0"/>
              <a:t>Remember, you should be able to beat a brick and mortar selling the same products since you don’t have the added expenses they have.</a:t>
            </a:r>
          </a:p>
        </p:txBody>
      </p:sp>
    </p:spTree>
    <p:extLst>
      <p:ext uri="{BB962C8B-B14F-4D97-AF65-F5344CB8AC3E}">
        <p14:creationId xmlns:p14="http://schemas.microsoft.com/office/powerpoint/2010/main" val="4198915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Make sure you understand your costs</a:t>
            </a:r>
          </a:p>
        </p:txBody>
      </p:sp>
      <p:sp>
        <p:nvSpPr>
          <p:cNvPr id="8" name="Rectangle 7">
            <a:extLst>
              <a:ext uri="{FF2B5EF4-FFF2-40B4-BE49-F238E27FC236}">
                <a16:creationId xmlns:a16="http://schemas.microsoft.com/office/drawing/2014/main" id="{055E7D4D-6F3E-4C5F-A925-2E4921F0E1EE}"/>
              </a:ext>
            </a:extLst>
          </p:cNvPr>
          <p:cNvSpPr/>
          <p:nvPr/>
        </p:nvSpPr>
        <p:spPr>
          <a:xfrm>
            <a:off x="5627779" y="2747098"/>
            <a:ext cx="5726021" cy="2554545"/>
          </a:xfrm>
          <a:prstGeom prst="rect">
            <a:avLst/>
          </a:prstGeom>
        </p:spPr>
        <p:txBody>
          <a:bodyPr wrap="square">
            <a:spAutoFit/>
          </a:bodyPr>
          <a:lstStyle/>
          <a:p>
            <a:pPr algn="l"/>
            <a:r>
              <a:rPr lang="en-US" sz="3200" dirty="0"/>
              <a:t>You can complete the Product Canvas to fully refine your costs.</a:t>
            </a:r>
            <a:br>
              <a:rPr lang="en-US" sz="3200" dirty="0"/>
            </a:br>
            <a:r>
              <a:rPr lang="en-US" sz="3200" dirty="0"/>
              <a:t>Sprintpoint.ca/products/ecommerce-product-canvas</a:t>
            </a:r>
            <a:endParaRPr lang="en-US" sz="3200" dirty="0">
              <a:highlight>
                <a:srgbClr val="FFFF00"/>
              </a:highlight>
            </a:endParaRPr>
          </a:p>
        </p:txBody>
      </p:sp>
      <p:pic>
        <p:nvPicPr>
          <p:cNvPr id="4" name="Picture 3">
            <a:extLst>
              <a:ext uri="{FF2B5EF4-FFF2-40B4-BE49-F238E27FC236}">
                <a16:creationId xmlns:a16="http://schemas.microsoft.com/office/drawing/2014/main" id="{0DDF4758-A440-4384-A9B1-9A820C4E7333}"/>
              </a:ext>
            </a:extLst>
          </p:cNvPr>
          <p:cNvPicPr>
            <a:picLocks noChangeAspect="1"/>
          </p:cNvPicPr>
          <p:nvPr/>
        </p:nvPicPr>
        <p:blipFill>
          <a:blip r:embed="rId2"/>
          <a:stretch>
            <a:fillRect/>
          </a:stretch>
        </p:blipFill>
        <p:spPr>
          <a:xfrm>
            <a:off x="458637" y="1808731"/>
            <a:ext cx="4684144" cy="4684144"/>
          </a:xfrm>
          <a:prstGeom prst="rect">
            <a:avLst/>
          </a:prstGeom>
        </p:spPr>
      </p:pic>
    </p:spTree>
    <p:extLst>
      <p:ext uri="{BB962C8B-B14F-4D97-AF65-F5344CB8AC3E}">
        <p14:creationId xmlns:p14="http://schemas.microsoft.com/office/powerpoint/2010/main" val="779621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1770C61-86E6-48B5-8D57-2F711361395D}"/>
              </a:ext>
            </a:extLst>
          </p:cNvPr>
          <p:cNvPicPr>
            <a:picLocks noGrp="1" noChangeAspect="1"/>
          </p:cNvPicPr>
          <p:nvPr>
            <p:ph idx="1"/>
          </p:nvPr>
        </p:nvPicPr>
        <p:blipFill>
          <a:blip r:embed="rId3"/>
          <a:stretch>
            <a:fillRect/>
          </a:stretch>
        </p:blipFill>
        <p:spPr>
          <a:xfrm>
            <a:off x="-1" y="1"/>
            <a:ext cx="12192001" cy="6857999"/>
          </a:xfrm>
        </p:spPr>
      </p:pic>
      <p:sp>
        <p:nvSpPr>
          <p:cNvPr id="2" name="Title 1"/>
          <p:cNvSpPr>
            <a:spLocks noGrp="1"/>
          </p:cNvSpPr>
          <p:nvPr>
            <p:ph type="title"/>
          </p:nvPr>
        </p:nvSpPr>
        <p:spPr>
          <a:xfrm>
            <a:off x="838200" y="1"/>
            <a:ext cx="10515600" cy="6718300"/>
          </a:xfrm>
        </p:spPr>
        <p:txBody>
          <a:bodyPr>
            <a:normAutofit/>
          </a:bodyPr>
          <a:lstStyle/>
          <a:p>
            <a:pPr algn="ctr"/>
            <a:r>
              <a:rPr lang="en-US" sz="4800" dirty="0">
                <a:solidFill>
                  <a:schemeClr val="bg1"/>
                </a:solidFill>
              </a:rPr>
              <a:t>Advanced Solutions</a:t>
            </a:r>
            <a:endParaRPr lang="en-CA" sz="48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034" y="5894553"/>
            <a:ext cx="702879" cy="702879"/>
          </a:xfrm>
          <a:prstGeom prst="rect">
            <a:avLst/>
          </a:prstGeom>
        </p:spPr>
      </p:pic>
    </p:spTree>
    <p:extLst>
      <p:ext uri="{BB962C8B-B14F-4D97-AF65-F5344CB8AC3E}">
        <p14:creationId xmlns:p14="http://schemas.microsoft.com/office/powerpoint/2010/main" val="5110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Refine your shipping zones</a:t>
            </a:r>
            <a:endParaRPr lang="en-CA"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1" name="Ink 10">
                <a:extLst>
                  <a:ext uri="{FF2B5EF4-FFF2-40B4-BE49-F238E27FC236}">
                    <a16:creationId xmlns:a16="http://schemas.microsoft.com/office/drawing/2014/main" id="{378BACE0-4712-42D2-9D38-6E11DB533A41}"/>
                  </a:ext>
                </a:extLst>
              </p14:cNvPr>
              <p14:cNvContentPartPr/>
              <p14:nvPr/>
            </p14:nvContentPartPr>
            <p14:xfrm>
              <a:off x="11103017" y="3647784"/>
              <a:ext cx="360" cy="360"/>
            </p14:xfrm>
          </p:contentPart>
        </mc:Choice>
        <mc:Fallback xmlns="">
          <p:pic>
            <p:nvPicPr>
              <p:cNvPr id="11" name="Ink 10">
                <a:extLst>
                  <a:ext uri="{FF2B5EF4-FFF2-40B4-BE49-F238E27FC236}">
                    <a16:creationId xmlns:a16="http://schemas.microsoft.com/office/drawing/2014/main" id="{378BACE0-4712-42D2-9D38-6E11DB533A41}"/>
                  </a:ext>
                </a:extLst>
              </p:cNvPr>
              <p:cNvPicPr/>
              <p:nvPr/>
            </p:nvPicPr>
            <p:blipFill>
              <a:blip r:embed="rId4"/>
              <a:stretch>
                <a:fillRect/>
              </a:stretch>
            </p:blipFill>
            <p:spPr>
              <a:xfrm>
                <a:off x="11085017" y="3540144"/>
                <a:ext cx="36000" cy="216000"/>
              </a:xfrm>
              <a:prstGeom prst="rect">
                <a:avLst/>
              </a:prstGeom>
            </p:spPr>
          </p:pic>
        </mc:Fallback>
      </mc:AlternateContent>
      <p:sp>
        <p:nvSpPr>
          <p:cNvPr id="19" name="Content Placeholder 2">
            <a:extLst>
              <a:ext uri="{FF2B5EF4-FFF2-40B4-BE49-F238E27FC236}">
                <a16:creationId xmlns:a16="http://schemas.microsoft.com/office/drawing/2014/main" id="{5021C493-F393-4682-8056-ACEB8B2792E2}"/>
              </a:ext>
            </a:extLst>
          </p:cNvPr>
          <p:cNvSpPr txBox="1">
            <a:spLocks/>
          </p:cNvSpPr>
          <p:nvPr/>
        </p:nvSpPr>
        <p:spPr>
          <a:xfrm>
            <a:off x="6880972" y="3068732"/>
            <a:ext cx="2695597" cy="1323403"/>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If dimensional weight is required, we recommend Intuitive Shipping.</a:t>
            </a:r>
          </a:p>
          <a:p>
            <a:pPr algn="l"/>
            <a:endParaRPr lang="en-US" sz="2000" dirty="0"/>
          </a:p>
          <a:p>
            <a:pPr algn="l"/>
            <a:endParaRPr lang="en-US" sz="2000" dirty="0"/>
          </a:p>
          <a:p>
            <a:pPr algn="l"/>
            <a:endParaRPr lang="en-US" sz="2000" dirty="0"/>
          </a:p>
          <a:p>
            <a:pPr algn="l"/>
            <a:endParaRPr lang="en-US" sz="2000" dirty="0"/>
          </a:p>
          <a:p>
            <a:pPr algn="l"/>
            <a:endParaRPr lang="en-US" sz="2000" dirty="0"/>
          </a:p>
        </p:txBody>
      </p:sp>
      <p:sp>
        <p:nvSpPr>
          <p:cNvPr id="7" name="TextBox 6">
            <a:extLst>
              <a:ext uri="{FF2B5EF4-FFF2-40B4-BE49-F238E27FC236}">
                <a16:creationId xmlns:a16="http://schemas.microsoft.com/office/drawing/2014/main" id="{2515FB55-7CED-4DA0-96CE-2192ABF764D3}"/>
              </a:ext>
            </a:extLst>
          </p:cNvPr>
          <p:cNvSpPr txBox="1"/>
          <p:nvPr/>
        </p:nvSpPr>
        <p:spPr>
          <a:xfrm>
            <a:off x="843956" y="5569545"/>
            <a:ext cx="6111814" cy="923330"/>
          </a:xfrm>
          <a:prstGeom prst="rect">
            <a:avLst/>
          </a:prstGeom>
          <a:noFill/>
        </p:spPr>
        <p:txBody>
          <a:bodyPr wrap="square">
            <a:spAutoFit/>
          </a:bodyPr>
          <a:lstStyle/>
          <a:p>
            <a:pPr marL="0" indent="0">
              <a:buNone/>
            </a:pPr>
            <a:r>
              <a:rPr lang="en-US" b="1" dirty="0"/>
              <a:t>Dimensional Weight</a:t>
            </a:r>
            <a:r>
              <a:rPr lang="en-US" sz="1800" dirty="0"/>
              <a:t>: If you have multiple shipping packaging options with different dimensions, you need Dimensional Weight to calculate carrier rates.</a:t>
            </a:r>
            <a:endParaRPr lang="en-US" sz="1800" b="1" dirty="0"/>
          </a:p>
        </p:txBody>
      </p:sp>
      <p:pic>
        <p:nvPicPr>
          <p:cNvPr id="12290" name="Picture 2">
            <a:extLst>
              <a:ext uri="{FF2B5EF4-FFF2-40B4-BE49-F238E27FC236}">
                <a16:creationId xmlns:a16="http://schemas.microsoft.com/office/drawing/2014/main" id="{7874AD9A-1340-4D2B-B7C6-5DED9F8F2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072855"/>
            <a:ext cx="1223962" cy="122396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326D147-3E9B-4E7A-9FAD-5490197DD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226" y="3072855"/>
            <a:ext cx="1223962" cy="122396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CFD5950-6418-4EA1-BDC3-E40006AB5085}"/>
              </a:ext>
            </a:extLst>
          </p:cNvPr>
          <p:cNvSpPr txBox="1">
            <a:spLocks/>
          </p:cNvSpPr>
          <p:nvPr/>
        </p:nvSpPr>
        <p:spPr>
          <a:xfrm>
            <a:off x="2320977" y="3022054"/>
            <a:ext cx="2695597" cy="1325563"/>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We recommend Better Shipping for flat-rate shipping with area code targeting.</a:t>
            </a:r>
          </a:p>
          <a:p>
            <a:pPr algn="l"/>
            <a:endParaRPr lang="en-US" sz="2000" dirty="0"/>
          </a:p>
          <a:p>
            <a:pPr algn="l"/>
            <a:endParaRPr lang="en-US" sz="2000" dirty="0"/>
          </a:p>
          <a:p>
            <a:pPr algn="l"/>
            <a:endParaRPr lang="en-US" sz="2000" dirty="0"/>
          </a:p>
          <a:p>
            <a:pPr algn="l"/>
            <a:endParaRPr lang="en-US" sz="2000" dirty="0"/>
          </a:p>
        </p:txBody>
      </p:sp>
      <p:sp>
        <p:nvSpPr>
          <p:cNvPr id="12" name="Content Placeholder 2">
            <a:extLst>
              <a:ext uri="{FF2B5EF4-FFF2-40B4-BE49-F238E27FC236}">
                <a16:creationId xmlns:a16="http://schemas.microsoft.com/office/drawing/2014/main" id="{B4B23A3B-74F7-4885-ACE1-8C3EFD3550E5}"/>
              </a:ext>
            </a:extLst>
          </p:cNvPr>
          <p:cNvSpPr txBox="1">
            <a:spLocks/>
          </p:cNvSpPr>
          <p:nvPr/>
        </p:nvSpPr>
        <p:spPr>
          <a:xfrm>
            <a:off x="843956" y="1553249"/>
            <a:ext cx="6826323" cy="392998"/>
          </a:xfrm>
          <a:prstGeom prst="rect">
            <a:avLst/>
          </a:prstGeom>
        </p:spPr>
        <p:txBody>
          <a:bodyPr vert="horz" lIns="91440" tIns="45720" rIns="91440" bIns="45720" numCol="1" rtlCol="0">
            <a:normAutofit fontScale="85000" lnSpcReduction="100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Shopify handles province by province zones for flat rate shipping.</a:t>
            </a:r>
          </a:p>
          <a:p>
            <a:pPr algn="l"/>
            <a:endParaRPr lang="en-US" sz="2000" dirty="0"/>
          </a:p>
          <a:p>
            <a:pPr algn="l"/>
            <a:endParaRPr lang="en-US" sz="2000" dirty="0"/>
          </a:p>
          <a:p>
            <a:pPr algn="l"/>
            <a:endParaRPr lang="en-US" sz="2000" dirty="0"/>
          </a:p>
          <a:p>
            <a:pPr algn="l"/>
            <a:endParaRPr lang="en-US" sz="2000" dirty="0"/>
          </a:p>
        </p:txBody>
      </p:sp>
    </p:spTree>
    <p:extLst>
      <p:ext uri="{BB962C8B-B14F-4D97-AF65-F5344CB8AC3E}">
        <p14:creationId xmlns:p14="http://schemas.microsoft.com/office/powerpoint/2010/main" val="77068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Us</a:t>
            </a:r>
          </a:p>
        </p:txBody>
      </p:sp>
      <p:sp>
        <p:nvSpPr>
          <p:cNvPr id="3" name="Content Placeholder 2"/>
          <p:cNvSpPr>
            <a:spLocks noGrp="1"/>
          </p:cNvSpPr>
          <p:nvPr>
            <p:ph idx="1"/>
          </p:nvPr>
        </p:nvSpPr>
        <p:spPr>
          <a:xfrm>
            <a:off x="838200" y="1825625"/>
            <a:ext cx="10515600" cy="3969247"/>
          </a:xfrm>
        </p:spPr>
        <p:txBody>
          <a:bodyPr anchor="b"/>
          <a:lstStyle/>
          <a:p>
            <a:pPr marL="0" indent="0" algn="ctr">
              <a:buNone/>
            </a:pPr>
            <a:r>
              <a:rPr lang="en-US" dirty="0"/>
              <a:t>Ecommerce · Branding · Web Development</a:t>
            </a:r>
          </a:p>
        </p:txBody>
      </p:sp>
      <p:sp>
        <p:nvSpPr>
          <p:cNvPr id="5" name="Rectangle 4">
            <a:extLst>
              <a:ext uri="{FF2B5EF4-FFF2-40B4-BE49-F238E27FC236}">
                <a16:creationId xmlns:a16="http://schemas.microsoft.com/office/drawing/2014/main" id="{395D211B-AA96-4F81-9514-3298B47FF943}"/>
              </a:ext>
            </a:extLst>
          </p:cNvPr>
          <p:cNvSpPr/>
          <p:nvPr/>
        </p:nvSpPr>
        <p:spPr>
          <a:xfrm>
            <a:off x="11252718" y="5710335"/>
            <a:ext cx="699796" cy="1045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 name="Picture 6">
            <a:extLst>
              <a:ext uri="{FF2B5EF4-FFF2-40B4-BE49-F238E27FC236}">
                <a16:creationId xmlns:a16="http://schemas.microsoft.com/office/drawing/2014/main" id="{39C96515-4924-4294-9096-52F413F57219}"/>
              </a:ext>
            </a:extLst>
          </p:cNvPr>
          <p:cNvPicPr>
            <a:picLocks noChangeAspect="1"/>
          </p:cNvPicPr>
          <p:nvPr/>
        </p:nvPicPr>
        <p:blipFill>
          <a:blip r:embed="rId2"/>
          <a:stretch>
            <a:fillRect/>
          </a:stretch>
        </p:blipFill>
        <p:spPr>
          <a:xfrm>
            <a:off x="4628002" y="1729646"/>
            <a:ext cx="2935996" cy="2935996"/>
          </a:xfrm>
          <a:prstGeom prst="rect">
            <a:avLst/>
          </a:prstGeom>
        </p:spPr>
      </p:pic>
    </p:spTree>
    <p:extLst>
      <p:ext uri="{BB962C8B-B14F-4D97-AF65-F5344CB8AC3E}">
        <p14:creationId xmlns:p14="http://schemas.microsoft.com/office/powerpoint/2010/main" val="403139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normAutofit/>
          </a:bodyPr>
          <a:lstStyle/>
          <a:p>
            <a:r>
              <a:rPr lang="en-US" dirty="0"/>
              <a:t>Additional communication</a:t>
            </a:r>
          </a:p>
        </p:txBody>
      </p:sp>
      <p:sp>
        <p:nvSpPr>
          <p:cNvPr id="5" name="Content Placeholder 2">
            <a:extLst>
              <a:ext uri="{FF2B5EF4-FFF2-40B4-BE49-F238E27FC236}">
                <a16:creationId xmlns:a16="http://schemas.microsoft.com/office/drawing/2014/main" id="{5B559AED-9214-4BF0-83C7-67BB259C29A6}"/>
              </a:ext>
            </a:extLst>
          </p:cNvPr>
          <p:cNvSpPr txBox="1">
            <a:spLocks/>
          </p:cNvSpPr>
          <p:nvPr/>
        </p:nvSpPr>
        <p:spPr>
          <a:xfrm>
            <a:off x="7213832"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Every touchpoint post purchase should be on brand.</a:t>
            </a:r>
          </a:p>
          <a:p>
            <a:pPr marL="342900" indent="-342900" algn="l">
              <a:buFont typeface="Wingdings" panose="05000000000000000000" pitchFamily="2" charset="2"/>
              <a:buChar char="§"/>
            </a:pPr>
            <a:r>
              <a:rPr lang="en-US" sz="2000" dirty="0"/>
              <a:t>You can customize the automated emails from your Shopify dashboard</a:t>
            </a:r>
            <a:br>
              <a:rPr lang="en-US" sz="2000" dirty="0"/>
            </a:br>
            <a:r>
              <a:rPr lang="en-US" sz="2000" dirty="0"/>
              <a:t>Settings&gt;Notifications.</a:t>
            </a:r>
          </a:p>
          <a:p>
            <a:pPr marL="342900" indent="-342900" algn="l">
              <a:buFont typeface="Wingdings" panose="05000000000000000000" pitchFamily="2" charset="2"/>
              <a:buChar char="§"/>
            </a:pPr>
            <a:r>
              <a:rPr lang="en-US" sz="2000" dirty="0"/>
              <a:t>You can customize a variety of emails from Orders to Shipping, Local delivery, Local pickup, Customer, and more.</a:t>
            </a:r>
          </a:p>
          <a:p>
            <a:pPr marL="342900" indent="-342900" algn="l">
              <a:buFont typeface="Wingdings" panose="05000000000000000000" pitchFamily="2" charset="2"/>
              <a:buChar char="§"/>
            </a:pPr>
            <a:endParaRPr lang="en-US" sz="2000" dirty="0"/>
          </a:p>
          <a:p>
            <a:pPr algn="l"/>
            <a:endParaRPr lang="en-US" sz="2000" dirty="0"/>
          </a:p>
        </p:txBody>
      </p:sp>
      <p:pic>
        <p:nvPicPr>
          <p:cNvPr id="4" name="Picture 3">
            <a:extLst>
              <a:ext uri="{FF2B5EF4-FFF2-40B4-BE49-F238E27FC236}">
                <a16:creationId xmlns:a16="http://schemas.microsoft.com/office/drawing/2014/main" id="{1669BFB9-73E0-4868-827E-60B86F2385BE}"/>
              </a:ext>
            </a:extLst>
          </p:cNvPr>
          <p:cNvPicPr>
            <a:picLocks noChangeAspect="1"/>
          </p:cNvPicPr>
          <p:nvPr/>
        </p:nvPicPr>
        <p:blipFill>
          <a:blip r:embed="rId2"/>
          <a:stretch>
            <a:fillRect/>
          </a:stretch>
        </p:blipFill>
        <p:spPr>
          <a:xfrm>
            <a:off x="490476" y="1452915"/>
            <a:ext cx="6148143" cy="5039960"/>
          </a:xfrm>
          <a:prstGeom prst="rect">
            <a:avLst/>
          </a:prstGeom>
        </p:spPr>
      </p:pic>
    </p:spTree>
    <p:extLst>
      <p:ext uri="{BB962C8B-B14F-4D97-AF65-F5344CB8AC3E}">
        <p14:creationId xmlns:p14="http://schemas.microsoft.com/office/powerpoint/2010/main" val="3308445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normAutofit/>
          </a:bodyPr>
          <a:lstStyle/>
          <a:p>
            <a:r>
              <a:rPr lang="en-US" dirty="0"/>
              <a:t>More touchpoints</a:t>
            </a:r>
          </a:p>
        </p:txBody>
      </p:sp>
      <p:sp>
        <p:nvSpPr>
          <p:cNvPr id="5" name="Content Placeholder 2">
            <a:extLst>
              <a:ext uri="{FF2B5EF4-FFF2-40B4-BE49-F238E27FC236}">
                <a16:creationId xmlns:a16="http://schemas.microsoft.com/office/drawing/2014/main" id="{5B559AED-9214-4BF0-83C7-67BB259C29A6}"/>
              </a:ext>
            </a:extLst>
          </p:cNvPr>
          <p:cNvSpPr txBox="1">
            <a:spLocks/>
          </p:cNvSpPr>
          <p:nvPr/>
        </p:nvSpPr>
        <p:spPr>
          <a:xfrm>
            <a:off x="5502478" y="1818040"/>
            <a:ext cx="4698536" cy="4271574"/>
          </a:xfrm>
          <a:prstGeom prst="rect">
            <a:avLst/>
          </a:prstGeom>
        </p:spPr>
        <p:txBody>
          <a:bodyPr vert="horz" lIns="91440" tIns="45720" rIns="91440" bIns="45720" numCol="1" rtlCol="0">
            <a:normAutofit lnSpcReduction="100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Post-purchase emails</a:t>
            </a:r>
          </a:p>
          <a:p>
            <a:pPr marL="342900" indent="-342900" algn="l">
              <a:buFont typeface="Wingdings" panose="05000000000000000000" pitchFamily="2" charset="2"/>
              <a:buChar char="§"/>
            </a:pPr>
            <a:r>
              <a:rPr lang="en-US" sz="2000" dirty="0"/>
              <a:t>Do you reach out for a product review?</a:t>
            </a:r>
          </a:p>
          <a:p>
            <a:pPr marL="342900" indent="-342900" algn="l">
              <a:buFont typeface="Wingdings" panose="05000000000000000000" pitchFamily="2" charset="2"/>
              <a:buChar char="§"/>
            </a:pPr>
            <a:r>
              <a:rPr lang="en-US" sz="2000" dirty="0"/>
              <a:t>Do you offer great customers a discount?</a:t>
            </a:r>
          </a:p>
          <a:p>
            <a:pPr marL="342900" indent="-342900" algn="l">
              <a:buFont typeface="Wingdings" panose="05000000000000000000" pitchFamily="2" charset="2"/>
              <a:buChar char="§"/>
            </a:pPr>
            <a:r>
              <a:rPr lang="en-US" sz="2000" dirty="0"/>
              <a:t>How are your managing abandoned carts?</a:t>
            </a:r>
          </a:p>
          <a:p>
            <a:pPr marL="342900" indent="-342900" algn="l">
              <a:buFont typeface="Wingdings" panose="05000000000000000000" pitchFamily="2" charset="2"/>
              <a:buChar char="§"/>
            </a:pPr>
            <a:r>
              <a:rPr lang="en-US" sz="2000" dirty="0"/>
              <a:t>Are you utilizing discount codes as a promotional tool?</a:t>
            </a:r>
          </a:p>
          <a:p>
            <a:pPr marL="342900" indent="-342900" algn="l">
              <a:buFont typeface="Wingdings" panose="05000000000000000000" pitchFamily="2" charset="2"/>
              <a:buChar char="§"/>
            </a:pPr>
            <a:r>
              <a:rPr lang="en-US" sz="2000" dirty="0"/>
              <a:t>Do you offer any non-sales related information to customers post purchase?</a:t>
            </a:r>
          </a:p>
          <a:p>
            <a:pPr algn="l"/>
            <a:endParaRPr lang="en-US" sz="2000" dirty="0"/>
          </a:p>
        </p:txBody>
      </p:sp>
      <p:pic>
        <p:nvPicPr>
          <p:cNvPr id="6" name="Picture 5">
            <a:extLst>
              <a:ext uri="{FF2B5EF4-FFF2-40B4-BE49-F238E27FC236}">
                <a16:creationId xmlns:a16="http://schemas.microsoft.com/office/drawing/2014/main" id="{E3019AC7-35FA-4B9D-ACA6-1EA183C4F6E8}"/>
              </a:ext>
            </a:extLst>
          </p:cNvPr>
          <p:cNvPicPr>
            <a:picLocks noChangeAspect="1"/>
          </p:cNvPicPr>
          <p:nvPr/>
        </p:nvPicPr>
        <p:blipFill>
          <a:blip r:embed="rId2"/>
          <a:stretch>
            <a:fillRect/>
          </a:stretch>
        </p:blipFill>
        <p:spPr>
          <a:xfrm>
            <a:off x="838200" y="1414643"/>
            <a:ext cx="3362726" cy="4951651"/>
          </a:xfrm>
          <a:prstGeom prst="rect">
            <a:avLst/>
          </a:prstGeom>
        </p:spPr>
      </p:pic>
    </p:spTree>
    <p:extLst>
      <p:ext uri="{BB962C8B-B14F-4D97-AF65-F5344CB8AC3E}">
        <p14:creationId xmlns:p14="http://schemas.microsoft.com/office/powerpoint/2010/main" val="3971843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Faster shipping lower carbon footprint</a:t>
            </a:r>
            <a:endParaRPr lang="en-CA"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1" name="Ink 10">
                <a:extLst>
                  <a:ext uri="{FF2B5EF4-FFF2-40B4-BE49-F238E27FC236}">
                    <a16:creationId xmlns:a16="http://schemas.microsoft.com/office/drawing/2014/main" id="{378BACE0-4712-42D2-9D38-6E11DB533A41}"/>
                  </a:ext>
                </a:extLst>
              </p14:cNvPr>
              <p14:cNvContentPartPr/>
              <p14:nvPr/>
            </p14:nvContentPartPr>
            <p14:xfrm>
              <a:off x="11103017" y="3647784"/>
              <a:ext cx="360" cy="360"/>
            </p14:xfrm>
          </p:contentPart>
        </mc:Choice>
        <mc:Fallback xmlns="">
          <p:pic>
            <p:nvPicPr>
              <p:cNvPr id="11" name="Ink 10">
                <a:extLst>
                  <a:ext uri="{FF2B5EF4-FFF2-40B4-BE49-F238E27FC236}">
                    <a16:creationId xmlns:a16="http://schemas.microsoft.com/office/drawing/2014/main" id="{378BACE0-4712-42D2-9D38-6E11DB533A41}"/>
                  </a:ext>
                </a:extLst>
              </p:cNvPr>
              <p:cNvPicPr/>
              <p:nvPr/>
            </p:nvPicPr>
            <p:blipFill>
              <a:blip r:embed="rId4"/>
              <a:stretch>
                <a:fillRect/>
              </a:stretch>
            </p:blipFill>
            <p:spPr>
              <a:xfrm>
                <a:off x="11085017" y="3540144"/>
                <a:ext cx="36000" cy="216000"/>
              </a:xfrm>
              <a:prstGeom prst="rect">
                <a:avLst/>
              </a:prstGeom>
            </p:spPr>
          </p:pic>
        </mc:Fallback>
      </mc:AlternateContent>
      <p:sp>
        <p:nvSpPr>
          <p:cNvPr id="19" name="Content Placeholder 2">
            <a:extLst>
              <a:ext uri="{FF2B5EF4-FFF2-40B4-BE49-F238E27FC236}">
                <a16:creationId xmlns:a16="http://schemas.microsoft.com/office/drawing/2014/main" id="{5021C493-F393-4682-8056-ACEB8B2792E2}"/>
              </a:ext>
            </a:extLst>
          </p:cNvPr>
          <p:cNvSpPr txBox="1">
            <a:spLocks/>
          </p:cNvSpPr>
          <p:nvPr/>
        </p:nvSpPr>
        <p:spPr>
          <a:xfrm>
            <a:off x="9496403" y="1818040"/>
            <a:ext cx="2695597"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Offering an eco-friendly option is a great competitive advantage for some brands.</a:t>
            </a:r>
          </a:p>
          <a:p>
            <a:pPr algn="l"/>
            <a:endParaRPr lang="en-US" sz="2000" dirty="0"/>
          </a:p>
          <a:p>
            <a:pPr algn="l"/>
            <a:r>
              <a:rPr lang="en-US" sz="2000" dirty="0"/>
              <a:t>Explore your regions shipping options. When was that last you sought out a new shipping provider?</a:t>
            </a:r>
          </a:p>
          <a:p>
            <a:pPr algn="l"/>
            <a:endParaRPr lang="en-US" sz="2000" dirty="0"/>
          </a:p>
          <a:p>
            <a:pPr algn="l"/>
            <a:endParaRPr lang="en-US" sz="2000" dirty="0"/>
          </a:p>
          <a:p>
            <a:pPr algn="l"/>
            <a:endParaRPr lang="en-US" sz="2000" dirty="0"/>
          </a:p>
          <a:p>
            <a:pPr algn="l"/>
            <a:endParaRPr lang="en-US" sz="2000" dirty="0"/>
          </a:p>
        </p:txBody>
      </p:sp>
      <p:sp>
        <p:nvSpPr>
          <p:cNvPr id="7" name="TextBox 6">
            <a:extLst>
              <a:ext uri="{FF2B5EF4-FFF2-40B4-BE49-F238E27FC236}">
                <a16:creationId xmlns:a16="http://schemas.microsoft.com/office/drawing/2014/main" id="{2515FB55-7CED-4DA0-96CE-2192ABF764D3}"/>
              </a:ext>
            </a:extLst>
          </p:cNvPr>
          <p:cNvSpPr txBox="1"/>
          <p:nvPr/>
        </p:nvSpPr>
        <p:spPr>
          <a:xfrm>
            <a:off x="312708" y="5569545"/>
            <a:ext cx="6111814" cy="646331"/>
          </a:xfrm>
          <a:prstGeom prst="rect">
            <a:avLst/>
          </a:prstGeom>
          <a:noFill/>
        </p:spPr>
        <p:txBody>
          <a:bodyPr wrap="square">
            <a:spAutoFit/>
          </a:bodyPr>
          <a:lstStyle/>
          <a:p>
            <a:pPr marL="0" indent="0">
              <a:buNone/>
            </a:pPr>
            <a:r>
              <a:rPr lang="en-US" sz="1800" b="1" dirty="0"/>
              <a:t>Find more information about </a:t>
            </a:r>
            <a:r>
              <a:rPr lang="en-US" sz="1800" b="1" dirty="0" err="1"/>
              <a:t>Shipper</a:t>
            </a:r>
            <a:r>
              <a:rPr lang="en-US" b="1" dirty="0" err="1"/>
              <a:t>Bee</a:t>
            </a:r>
            <a:r>
              <a:rPr lang="en-US" b="1" dirty="0"/>
              <a:t> here:</a:t>
            </a:r>
            <a:br>
              <a:rPr lang="en-US" b="1" dirty="0"/>
            </a:br>
            <a:r>
              <a:rPr lang="en-US" b="1" dirty="0"/>
              <a:t>https://www.shipperbee.com/</a:t>
            </a:r>
            <a:endParaRPr lang="en-US" sz="1800" b="1" dirty="0"/>
          </a:p>
        </p:txBody>
      </p:sp>
      <p:pic>
        <p:nvPicPr>
          <p:cNvPr id="13314" name="Picture 2">
            <a:extLst>
              <a:ext uri="{FF2B5EF4-FFF2-40B4-BE49-F238E27FC236}">
                <a16:creationId xmlns:a16="http://schemas.microsoft.com/office/drawing/2014/main" id="{38A249FF-E6FD-4F33-B5BB-331F6FA11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08" y="2853829"/>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D2C800AF-0A87-4438-AEFE-A1CA2B49EC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955" y="2042676"/>
            <a:ext cx="5707051" cy="321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930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928171-123F-4520-8D3F-24EC4F852FA0}"/>
              </a:ext>
            </a:extLst>
          </p:cNvPr>
          <p:cNvPicPr>
            <a:picLocks noGrp="1" noChangeAspect="1"/>
          </p:cNvPicPr>
          <p:nvPr>
            <p:ph idx="1"/>
          </p:nvPr>
        </p:nvPicPr>
        <p:blipFill>
          <a:blip r:embed="rId3"/>
          <a:stretch>
            <a:fillRect/>
          </a:stretch>
        </p:blipFill>
        <p:spPr>
          <a:xfrm>
            <a:off x="0" y="0"/>
            <a:ext cx="12192000" cy="6857999"/>
          </a:xfrm>
        </p:spPr>
      </p:pic>
      <p:sp>
        <p:nvSpPr>
          <p:cNvPr id="2" name="Title 1"/>
          <p:cNvSpPr>
            <a:spLocks noGrp="1"/>
          </p:cNvSpPr>
          <p:nvPr>
            <p:ph type="title"/>
          </p:nvPr>
        </p:nvSpPr>
        <p:spPr>
          <a:xfrm>
            <a:off x="838200" y="1"/>
            <a:ext cx="10515600" cy="6718300"/>
          </a:xfrm>
        </p:spPr>
        <p:txBody>
          <a:bodyPr>
            <a:normAutofit/>
          </a:bodyPr>
          <a:lstStyle/>
          <a:p>
            <a:pPr algn="ctr"/>
            <a:r>
              <a:rPr lang="en-US" sz="4800" dirty="0">
                <a:solidFill>
                  <a:schemeClr val="bg1"/>
                </a:solidFill>
              </a:rPr>
              <a:t>Packaging Costs</a:t>
            </a:r>
            <a:endParaRPr lang="en-CA" sz="48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034" y="5894553"/>
            <a:ext cx="702879" cy="702879"/>
          </a:xfrm>
          <a:prstGeom prst="rect">
            <a:avLst/>
          </a:prstGeom>
        </p:spPr>
      </p:pic>
    </p:spTree>
    <p:extLst>
      <p:ext uri="{BB962C8B-B14F-4D97-AF65-F5344CB8AC3E}">
        <p14:creationId xmlns:p14="http://schemas.microsoft.com/office/powerpoint/2010/main" val="2557336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US" dirty="0"/>
              <a:t>Packaging</a:t>
            </a:r>
            <a:endParaRPr lang="en-CA" dirty="0"/>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838200" y="1818040"/>
            <a:ext cx="4698536" cy="4271574"/>
          </a:xfrm>
          <a:prstGeom prst="rect">
            <a:avLst/>
          </a:prstGeom>
        </p:spPr>
        <p:txBody>
          <a:bodyPr vert="horz" lIns="91440" tIns="45720" rIns="91440" bIns="45720" numCol="1" rtlCol="0">
            <a:normAutofit lnSpcReduction="100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Based on your margins, your brand and your industry standards the product and shipping packaging your customers can expect will vary.</a:t>
            </a:r>
          </a:p>
          <a:p>
            <a:pPr algn="l"/>
            <a:endParaRPr lang="en-US" sz="2000" dirty="0"/>
          </a:p>
          <a:p>
            <a:pPr algn="l"/>
            <a:r>
              <a:rPr lang="en-US" sz="2000" dirty="0"/>
              <a:t>Conduct competitor research, do you know what your competition is doing? A quick Google search should be able to give you more information about how your competition is approaching packaging. If you can’t find information, and you aren’t sure of your approach, buy from a competitor.</a:t>
            </a:r>
          </a:p>
        </p:txBody>
      </p:sp>
      <p:pic>
        <p:nvPicPr>
          <p:cNvPr id="3" name="Picture 2">
            <a:extLst>
              <a:ext uri="{FF2B5EF4-FFF2-40B4-BE49-F238E27FC236}">
                <a16:creationId xmlns:a16="http://schemas.microsoft.com/office/drawing/2014/main" id="{B1228833-8FD8-481D-8633-18C36743F8F6}"/>
              </a:ext>
            </a:extLst>
          </p:cNvPr>
          <p:cNvPicPr>
            <a:picLocks noChangeAspect="1"/>
          </p:cNvPicPr>
          <p:nvPr/>
        </p:nvPicPr>
        <p:blipFill>
          <a:blip r:embed="rId2"/>
          <a:stretch>
            <a:fillRect/>
          </a:stretch>
        </p:blipFill>
        <p:spPr>
          <a:xfrm>
            <a:off x="6096000" y="1871661"/>
            <a:ext cx="4836998" cy="3228975"/>
          </a:xfrm>
          <a:prstGeom prst="rect">
            <a:avLst/>
          </a:prstGeom>
        </p:spPr>
      </p:pic>
    </p:spTree>
    <p:extLst>
      <p:ext uri="{BB962C8B-B14F-4D97-AF65-F5344CB8AC3E}">
        <p14:creationId xmlns:p14="http://schemas.microsoft.com/office/powerpoint/2010/main" val="2506895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US" dirty="0"/>
              <a:t>Packaging needs to match your brand</a:t>
            </a:r>
            <a:endParaRPr lang="en-CA" dirty="0"/>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838200"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Packaging plays a huge role in how customers feel about your brand. If your materials aren’t inline with how your brand presents itself, it creates a disconnect before the customer even interacts with your products.</a:t>
            </a:r>
          </a:p>
          <a:p>
            <a:pPr algn="l"/>
            <a:endParaRPr lang="en-US" sz="2000" dirty="0"/>
          </a:p>
          <a:p>
            <a:pPr algn="l"/>
            <a:r>
              <a:rPr lang="en-US" sz="2000" dirty="0"/>
              <a:t>If your brand is trying to appear as a luxury option, your packaging needs to feel premium. This is a major factor when trying to attract repeat customers.</a:t>
            </a:r>
          </a:p>
        </p:txBody>
      </p:sp>
      <p:pic>
        <p:nvPicPr>
          <p:cNvPr id="3" name="Picture 2">
            <a:extLst>
              <a:ext uri="{FF2B5EF4-FFF2-40B4-BE49-F238E27FC236}">
                <a16:creationId xmlns:a16="http://schemas.microsoft.com/office/drawing/2014/main" id="{28621CD8-0712-48F2-B4ED-F5A972FCE488}"/>
              </a:ext>
            </a:extLst>
          </p:cNvPr>
          <p:cNvPicPr>
            <a:picLocks noChangeAspect="1"/>
          </p:cNvPicPr>
          <p:nvPr/>
        </p:nvPicPr>
        <p:blipFill>
          <a:blip r:embed="rId2"/>
          <a:stretch>
            <a:fillRect/>
          </a:stretch>
        </p:blipFill>
        <p:spPr>
          <a:xfrm>
            <a:off x="7247092" y="1818040"/>
            <a:ext cx="2850825" cy="4271575"/>
          </a:xfrm>
          <a:prstGeom prst="rect">
            <a:avLst/>
          </a:prstGeom>
        </p:spPr>
      </p:pic>
    </p:spTree>
    <p:extLst>
      <p:ext uri="{BB962C8B-B14F-4D97-AF65-F5344CB8AC3E}">
        <p14:creationId xmlns:p14="http://schemas.microsoft.com/office/powerpoint/2010/main" val="4193558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Tools to match your strengths</a:t>
            </a:r>
          </a:p>
        </p:txBody>
      </p:sp>
      <p:sp>
        <p:nvSpPr>
          <p:cNvPr id="7" name="Content Placeholder 2">
            <a:extLst>
              <a:ext uri="{FF2B5EF4-FFF2-40B4-BE49-F238E27FC236}">
                <a16:creationId xmlns:a16="http://schemas.microsoft.com/office/drawing/2014/main" id="{B3B20CF9-6E33-4282-90F7-98CB5692DC14}"/>
              </a:ext>
            </a:extLst>
          </p:cNvPr>
          <p:cNvSpPr txBox="1">
            <a:spLocks/>
          </p:cNvSpPr>
          <p:nvPr/>
        </p:nvSpPr>
        <p:spPr>
          <a:xfrm>
            <a:off x="838199" y="2054582"/>
            <a:ext cx="4664979" cy="4271574"/>
          </a:xfrm>
          <a:prstGeom prst="rect">
            <a:avLst/>
          </a:prstGeom>
        </p:spPr>
        <p:txBody>
          <a:bodyPr vert="horz" lIns="91440" tIns="45720" rIns="91440" bIns="45720" numCol="1" rtlCol="0">
            <a:normAutofit fontScale="92500" lnSpcReduction="200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With a product score greater than 2</a:t>
            </a:r>
          </a:p>
          <a:p>
            <a:pPr algn="l"/>
            <a:endParaRPr lang="en-US" sz="2000" dirty="0"/>
          </a:p>
          <a:p>
            <a:pPr marL="342900" indent="-342900" algn="l">
              <a:buFont typeface="Wingdings" panose="05000000000000000000" pitchFamily="2" charset="2"/>
              <a:buChar char="§"/>
            </a:pPr>
            <a:r>
              <a:rPr lang="en-US" sz="2000" dirty="0"/>
              <a:t>Include a discount coupon to encourage repeat business</a:t>
            </a:r>
          </a:p>
          <a:p>
            <a:pPr marL="342900" indent="-342900" algn="l">
              <a:buFont typeface="Wingdings" panose="05000000000000000000" pitchFamily="2" charset="2"/>
              <a:buChar char="§"/>
            </a:pPr>
            <a:r>
              <a:rPr lang="en-US" sz="2000" dirty="0"/>
              <a:t>Adding a small gift or a sample will help create excitement and brand loyalty</a:t>
            </a:r>
          </a:p>
          <a:p>
            <a:pPr marL="342900" indent="-342900" algn="l">
              <a:buFont typeface="Wingdings" panose="05000000000000000000" pitchFamily="2" charset="2"/>
              <a:buChar char="§"/>
            </a:pPr>
            <a:r>
              <a:rPr lang="en-US" sz="2000" dirty="0"/>
              <a:t>Reminding customers to leave a review is extremely important</a:t>
            </a:r>
          </a:p>
          <a:p>
            <a:pPr marL="342900" indent="-342900" algn="l">
              <a:buFont typeface="Wingdings" panose="05000000000000000000" pitchFamily="2" charset="2"/>
              <a:buChar char="§"/>
            </a:pPr>
            <a:r>
              <a:rPr lang="en-US" sz="2000" dirty="0"/>
              <a:t>Highlight your social media for new product launches or availability</a:t>
            </a:r>
          </a:p>
          <a:p>
            <a:pPr marL="342900" indent="-342900" algn="l">
              <a:buFont typeface="Wingdings" panose="05000000000000000000" pitchFamily="2" charset="2"/>
              <a:buChar char="§"/>
            </a:pPr>
            <a:r>
              <a:rPr lang="en-US" sz="2000" dirty="0"/>
              <a:t>Your products are better suited for influencer marketing</a:t>
            </a:r>
          </a:p>
          <a:p>
            <a:pPr marL="342900" indent="-342900" algn="l">
              <a:buFont typeface="Wingdings" panose="05000000000000000000" pitchFamily="2" charset="2"/>
              <a:buChar char="§"/>
            </a:pPr>
            <a:endParaRPr lang="en-US" sz="2000" dirty="0"/>
          </a:p>
        </p:txBody>
      </p:sp>
      <p:pic>
        <p:nvPicPr>
          <p:cNvPr id="4" name="Picture 3" descr="A picture containing text, indoor&#10;&#10;Description automatically generated">
            <a:extLst>
              <a:ext uri="{FF2B5EF4-FFF2-40B4-BE49-F238E27FC236}">
                <a16:creationId xmlns:a16="http://schemas.microsoft.com/office/drawing/2014/main" id="{6A246045-9F3C-4C1C-8EC7-84E4EC417264}"/>
              </a:ext>
            </a:extLst>
          </p:cNvPr>
          <p:cNvPicPr>
            <a:picLocks noChangeAspect="1"/>
          </p:cNvPicPr>
          <p:nvPr/>
        </p:nvPicPr>
        <p:blipFill>
          <a:blip r:embed="rId2"/>
          <a:stretch>
            <a:fillRect/>
          </a:stretch>
        </p:blipFill>
        <p:spPr>
          <a:xfrm>
            <a:off x="6557847" y="1690688"/>
            <a:ext cx="3842734" cy="4803418"/>
          </a:xfrm>
          <a:prstGeom prst="rect">
            <a:avLst/>
          </a:prstGeom>
        </p:spPr>
      </p:pic>
    </p:spTree>
    <p:extLst>
      <p:ext uri="{BB962C8B-B14F-4D97-AF65-F5344CB8AC3E}">
        <p14:creationId xmlns:p14="http://schemas.microsoft.com/office/powerpoint/2010/main" val="4222401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Focus on your strengths</a:t>
            </a:r>
          </a:p>
        </p:txBody>
      </p:sp>
      <p:sp>
        <p:nvSpPr>
          <p:cNvPr id="7" name="Content Placeholder 2">
            <a:extLst>
              <a:ext uri="{FF2B5EF4-FFF2-40B4-BE49-F238E27FC236}">
                <a16:creationId xmlns:a16="http://schemas.microsoft.com/office/drawing/2014/main" id="{B3B20CF9-6E33-4282-90F7-98CB5692DC14}"/>
              </a:ext>
            </a:extLst>
          </p:cNvPr>
          <p:cNvSpPr txBox="1">
            <a:spLocks/>
          </p:cNvSpPr>
          <p:nvPr/>
        </p:nvSpPr>
        <p:spPr>
          <a:xfrm>
            <a:off x="838199" y="2054582"/>
            <a:ext cx="4498911" cy="4271574"/>
          </a:xfrm>
          <a:prstGeom prst="rect">
            <a:avLst/>
          </a:prstGeom>
        </p:spPr>
        <p:txBody>
          <a:bodyPr vert="horz" lIns="91440" tIns="45720" rIns="91440" bIns="45720" numCol="1" rtlCol="0">
            <a:normAutofit lnSpcReduction="100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t>With a product score less than 2</a:t>
            </a:r>
          </a:p>
          <a:p>
            <a:pPr algn="l"/>
            <a:endParaRPr lang="en-US" sz="2400" dirty="0"/>
          </a:p>
          <a:p>
            <a:pPr marL="342900" indent="-342900" algn="l">
              <a:buFont typeface="Wingdings" panose="05000000000000000000" pitchFamily="2" charset="2"/>
              <a:buChar char="§"/>
            </a:pPr>
            <a:r>
              <a:rPr lang="en-US" sz="2000" dirty="0"/>
              <a:t>Include a thank you note for curbside pickups</a:t>
            </a:r>
          </a:p>
          <a:p>
            <a:pPr marL="342900" indent="-342900" algn="l">
              <a:buFont typeface="Wingdings" panose="05000000000000000000" pitchFamily="2" charset="2"/>
              <a:buChar char="§"/>
            </a:pPr>
            <a:r>
              <a:rPr lang="en-US" sz="2000" dirty="0"/>
              <a:t>Encourage others to shop local</a:t>
            </a:r>
          </a:p>
          <a:p>
            <a:pPr marL="342900" indent="-342900" algn="l">
              <a:buFont typeface="Wingdings" panose="05000000000000000000" pitchFamily="2" charset="2"/>
              <a:buChar char="§"/>
            </a:pPr>
            <a:r>
              <a:rPr lang="en-US" sz="2000" dirty="0"/>
              <a:t>Highlight the ability to sell gift cards</a:t>
            </a:r>
          </a:p>
          <a:p>
            <a:pPr marL="342900" indent="-342900" algn="l">
              <a:buFont typeface="Wingdings" panose="05000000000000000000" pitchFamily="2" charset="2"/>
              <a:buChar char="§"/>
            </a:pPr>
            <a:r>
              <a:rPr lang="en-US" sz="2000" dirty="0"/>
              <a:t>Including a smaller sample of your product and encourage customers to share with a friend</a:t>
            </a:r>
          </a:p>
          <a:p>
            <a:pPr marL="342900" indent="-342900" algn="l">
              <a:buFont typeface="Wingdings" panose="05000000000000000000" pitchFamily="2" charset="2"/>
              <a:buChar char="§"/>
            </a:pPr>
            <a:r>
              <a:rPr lang="en-US" sz="2000" dirty="0"/>
              <a:t>Keep your customers up-to-date with your community involvement</a:t>
            </a:r>
          </a:p>
        </p:txBody>
      </p:sp>
      <p:pic>
        <p:nvPicPr>
          <p:cNvPr id="4" name="Picture 3">
            <a:extLst>
              <a:ext uri="{FF2B5EF4-FFF2-40B4-BE49-F238E27FC236}">
                <a16:creationId xmlns:a16="http://schemas.microsoft.com/office/drawing/2014/main" id="{204B6046-19C2-4970-A2EB-F475E718168E}"/>
              </a:ext>
            </a:extLst>
          </p:cNvPr>
          <p:cNvPicPr>
            <a:picLocks noChangeAspect="1"/>
          </p:cNvPicPr>
          <p:nvPr/>
        </p:nvPicPr>
        <p:blipFill>
          <a:blip r:embed="rId2"/>
          <a:stretch>
            <a:fillRect/>
          </a:stretch>
        </p:blipFill>
        <p:spPr>
          <a:xfrm>
            <a:off x="6096000" y="1686445"/>
            <a:ext cx="4622896" cy="4481090"/>
          </a:xfrm>
          <a:prstGeom prst="rect">
            <a:avLst/>
          </a:prstGeom>
        </p:spPr>
      </p:pic>
    </p:spTree>
    <p:extLst>
      <p:ext uri="{BB962C8B-B14F-4D97-AF65-F5344CB8AC3E}">
        <p14:creationId xmlns:p14="http://schemas.microsoft.com/office/powerpoint/2010/main" val="30092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US" dirty="0"/>
              <a:t>Understanding your costs</a:t>
            </a:r>
            <a:endParaRPr lang="en-CA" dirty="0"/>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838200"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Complete section 4.</a:t>
            </a:r>
          </a:p>
          <a:p>
            <a:pPr algn="l"/>
            <a:endParaRPr lang="en-US" sz="2000" dirty="0"/>
          </a:p>
          <a:p>
            <a:pPr algn="l"/>
            <a:r>
              <a:rPr lang="en-US" sz="2000" dirty="0"/>
              <a:t>As your business grows you will spend more and more on packaging, however the price per unit needs to go down. You should be able to realize discounts from ordering your packaging material in bulk.</a:t>
            </a:r>
          </a:p>
          <a:p>
            <a:pPr algn="l"/>
            <a:endParaRPr lang="en-US" sz="2000" dirty="0"/>
          </a:p>
          <a:p>
            <a:pPr algn="l"/>
            <a:r>
              <a:rPr lang="en-US" sz="2000" dirty="0"/>
              <a:t>Your packaging should always be getting better for less money.</a:t>
            </a:r>
          </a:p>
          <a:p>
            <a:pPr algn="l"/>
            <a:endParaRPr lang="en-US" sz="2000" dirty="0"/>
          </a:p>
        </p:txBody>
      </p:sp>
      <p:pic>
        <p:nvPicPr>
          <p:cNvPr id="3" name="Picture 2">
            <a:extLst>
              <a:ext uri="{FF2B5EF4-FFF2-40B4-BE49-F238E27FC236}">
                <a16:creationId xmlns:a16="http://schemas.microsoft.com/office/drawing/2014/main" id="{24736502-BBC1-4EAA-A859-4487543F0ABC}"/>
              </a:ext>
            </a:extLst>
          </p:cNvPr>
          <p:cNvPicPr>
            <a:picLocks noChangeAspect="1"/>
          </p:cNvPicPr>
          <p:nvPr/>
        </p:nvPicPr>
        <p:blipFill>
          <a:blip r:embed="rId2"/>
          <a:stretch>
            <a:fillRect/>
          </a:stretch>
        </p:blipFill>
        <p:spPr>
          <a:xfrm>
            <a:off x="7091265" y="1556783"/>
            <a:ext cx="3565808" cy="4778703"/>
          </a:xfrm>
          <a:prstGeom prst="rect">
            <a:avLst/>
          </a:prstGeom>
          <a:ln>
            <a:solidFill>
              <a:schemeClr val="bg2"/>
            </a:solidFill>
          </a:ln>
        </p:spPr>
      </p:pic>
    </p:spTree>
    <p:extLst>
      <p:ext uri="{BB962C8B-B14F-4D97-AF65-F5344CB8AC3E}">
        <p14:creationId xmlns:p14="http://schemas.microsoft.com/office/powerpoint/2010/main" val="3174077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841034-B4D4-45D5-A483-41BABB910D73}"/>
              </a:ext>
            </a:extLst>
          </p:cNvPr>
          <p:cNvSpPr>
            <a:spLocks noGrp="1"/>
          </p:cNvSpPr>
          <p:nvPr>
            <p:ph type="title"/>
          </p:nvPr>
        </p:nvSpPr>
        <p:spPr/>
        <p:txBody>
          <a:bodyPr/>
          <a:lstStyle/>
          <a:p>
            <a:r>
              <a:rPr lang="en-US" dirty="0"/>
              <a:t>Measuring your efforts</a:t>
            </a:r>
            <a:endParaRPr lang="en-CA" dirty="0"/>
          </a:p>
        </p:txBody>
      </p:sp>
      <p:sp>
        <p:nvSpPr>
          <p:cNvPr id="7" name="Content Placeholder 2">
            <a:extLst>
              <a:ext uri="{FF2B5EF4-FFF2-40B4-BE49-F238E27FC236}">
                <a16:creationId xmlns:a16="http://schemas.microsoft.com/office/drawing/2014/main" id="{1F25E5FE-E10B-4C1D-92F6-BCACCE57C539}"/>
              </a:ext>
            </a:extLst>
          </p:cNvPr>
          <p:cNvSpPr txBox="1">
            <a:spLocks/>
          </p:cNvSpPr>
          <p:nvPr/>
        </p:nvSpPr>
        <p:spPr>
          <a:xfrm>
            <a:off x="838200" y="1818040"/>
            <a:ext cx="4698536"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Understand your break points from your suppliers and measure the effectiveness of your efforts.</a:t>
            </a:r>
          </a:p>
          <a:p>
            <a:pPr algn="l"/>
            <a:endParaRPr lang="en-US" sz="2000" dirty="0"/>
          </a:p>
          <a:p>
            <a:pPr algn="l"/>
            <a:r>
              <a:rPr lang="en-US" sz="2000" dirty="0"/>
              <a:t>At what quantity will you receive a bulk discount?</a:t>
            </a:r>
          </a:p>
          <a:p>
            <a:pPr algn="l"/>
            <a:r>
              <a:rPr lang="en-US" sz="2000" dirty="0"/>
              <a:t>How many times were your discount codes used? Were they effective?</a:t>
            </a:r>
          </a:p>
          <a:p>
            <a:pPr algn="l"/>
            <a:r>
              <a:rPr lang="en-US" sz="2000" dirty="0"/>
              <a:t>Were you able to generate product reviews or other social proof?</a:t>
            </a:r>
          </a:p>
          <a:p>
            <a:pPr algn="l"/>
            <a:endParaRPr lang="en-US" sz="2000" dirty="0"/>
          </a:p>
          <a:p>
            <a:pPr algn="l"/>
            <a:endParaRPr lang="en-US" sz="2000" dirty="0"/>
          </a:p>
        </p:txBody>
      </p:sp>
      <p:pic>
        <p:nvPicPr>
          <p:cNvPr id="3" name="Picture 2" descr="A picture containing floor, indoor, building&#10;&#10;Description automatically generated">
            <a:extLst>
              <a:ext uri="{FF2B5EF4-FFF2-40B4-BE49-F238E27FC236}">
                <a16:creationId xmlns:a16="http://schemas.microsoft.com/office/drawing/2014/main" id="{46C26EEB-EF4A-41BD-81DA-29D7EA3D7DBB}"/>
              </a:ext>
            </a:extLst>
          </p:cNvPr>
          <p:cNvPicPr>
            <a:picLocks noChangeAspect="1"/>
          </p:cNvPicPr>
          <p:nvPr/>
        </p:nvPicPr>
        <p:blipFill>
          <a:blip r:embed="rId2"/>
          <a:stretch>
            <a:fillRect/>
          </a:stretch>
        </p:blipFill>
        <p:spPr>
          <a:xfrm>
            <a:off x="6967268" y="1480927"/>
            <a:ext cx="3341298" cy="5011948"/>
          </a:xfrm>
          <a:prstGeom prst="rect">
            <a:avLst/>
          </a:prstGeom>
        </p:spPr>
      </p:pic>
    </p:spTree>
    <p:extLst>
      <p:ext uri="{BB962C8B-B14F-4D97-AF65-F5344CB8AC3E}">
        <p14:creationId xmlns:p14="http://schemas.microsoft.com/office/powerpoint/2010/main" val="107214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you’ll learn</a:t>
            </a:r>
          </a:p>
        </p:txBody>
      </p:sp>
      <p:sp>
        <p:nvSpPr>
          <p:cNvPr id="3" name="Content Placeholder 2"/>
          <p:cNvSpPr>
            <a:spLocks noGrp="1"/>
          </p:cNvSpPr>
          <p:nvPr>
            <p:ph idx="1"/>
          </p:nvPr>
        </p:nvSpPr>
        <p:spPr>
          <a:xfrm>
            <a:off x="838200" y="1690688"/>
            <a:ext cx="10515600" cy="4694663"/>
          </a:xfrm>
        </p:spPr>
        <p:txBody>
          <a:bodyPr numCol="2">
            <a:normAutofit/>
          </a:bodyPr>
          <a:lstStyle/>
          <a:p>
            <a:pPr marL="514350" indent="-514350">
              <a:lnSpc>
                <a:spcPct val="200000"/>
              </a:lnSpc>
              <a:buFont typeface="+mj-lt"/>
              <a:buAutoNum type="arabicPeriod"/>
            </a:pPr>
            <a:r>
              <a:rPr lang="en-US" dirty="0"/>
              <a:t>Is shipping realistic?</a:t>
            </a:r>
          </a:p>
          <a:p>
            <a:pPr marL="514350" indent="-514350">
              <a:lnSpc>
                <a:spcPct val="200000"/>
              </a:lnSpc>
              <a:buFont typeface="+mj-lt"/>
              <a:buAutoNum type="arabicPeriod"/>
            </a:pPr>
            <a:r>
              <a:rPr lang="en-US" dirty="0"/>
              <a:t>Fulfillment methods</a:t>
            </a:r>
          </a:p>
          <a:p>
            <a:pPr marL="514350" indent="-514350">
              <a:lnSpc>
                <a:spcPct val="200000"/>
              </a:lnSpc>
              <a:buFont typeface="+mj-lt"/>
              <a:buAutoNum type="arabicPeriod"/>
            </a:pPr>
            <a:r>
              <a:rPr lang="en-US" dirty="0"/>
              <a:t>Marketing tactics</a:t>
            </a:r>
          </a:p>
          <a:p>
            <a:pPr marL="514350" indent="-514350">
              <a:lnSpc>
                <a:spcPct val="200000"/>
              </a:lnSpc>
              <a:buFont typeface="+mj-lt"/>
              <a:buAutoNum type="arabicPeriod"/>
            </a:pPr>
            <a:r>
              <a:rPr lang="en-US" dirty="0"/>
              <a:t>Evaluating costs </a:t>
            </a:r>
          </a:p>
          <a:p>
            <a:pPr marL="514350" indent="-514350">
              <a:lnSpc>
                <a:spcPct val="200000"/>
              </a:lnSpc>
              <a:buFont typeface="+mj-lt"/>
              <a:buAutoNum type="arabicPeriod"/>
            </a:pPr>
            <a:r>
              <a:rPr lang="en-US" dirty="0"/>
              <a:t>Where to go for answers</a:t>
            </a:r>
          </a:p>
          <a:p>
            <a:pPr marL="514350" indent="-514350">
              <a:lnSpc>
                <a:spcPct val="200000"/>
              </a:lnSpc>
              <a:buFont typeface="+mj-lt"/>
              <a:buAutoNum type="arabicPeriod"/>
            </a:pPr>
            <a:r>
              <a:rPr lang="en-US" dirty="0"/>
              <a:t>Resources</a:t>
            </a:r>
          </a:p>
          <a:p>
            <a:pPr marL="514350" indent="-514350">
              <a:lnSpc>
                <a:spcPct val="200000"/>
              </a:lnSpc>
              <a:buFont typeface="+mj-lt"/>
              <a:buAutoNum type="arabicPeriod"/>
            </a:pPr>
            <a:r>
              <a:rPr lang="en-US" dirty="0"/>
              <a:t>Q &amp; A</a:t>
            </a:r>
          </a:p>
        </p:txBody>
      </p:sp>
    </p:spTree>
    <p:extLst>
      <p:ext uri="{BB962C8B-B14F-4D97-AF65-F5344CB8AC3E}">
        <p14:creationId xmlns:p14="http://schemas.microsoft.com/office/powerpoint/2010/main" val="3257221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building, outdoor, skyscraper, tower&#10;&#10;Description automatically generated">
            <a:extLst>
              <a:ext uri="{FF2B5EF4-FFF2-40B4-BE49-F238E27FC236}">
                <a16:creationId xmlns:a16="http://schemas.microsoft.com/office/drawing/2014/main" id="{D6653082-8BE1-4F6D-AD99-D7219F2FC37F}"/>
              </a:ext>
            </a:extLst>
          </p:cNvPr>
          <p:cNvPicPr>
            <a:picLocks noGrp="1" noChangeAspect="1"/>
          </p:cNvPicPr>
          <p:nvPr>
            <p:ph idx="1"/>
          </p:nvPr>
        </p:nvPicPr>
        <p:blipFill>
          <a:blip r:embed="rId3"/>
          <a:stretch>
            <a:fillRect/>
          </a:stretch>
        </p:blipFill>
        <p:spPr>
          <a:xfrm>
            <a:off x="-71438" y="-1"/>
            <a:ext cx="12263438" cy="6851109"/>
          </a:xfrm>
        </p:spPr>
      </p:pic>
      <p:sp>
        <p:nvSpPr>
          <p:cNvPr id="2" name="Title 1"/>
          <p:cNvSpPr>
            <a:spLocks noGrp="1"/>
          </p:cNvSpPr>
          <p:nvPr>
            <p:ph type="title"/>
          </p:nvPr>
        </p:nvSpPr>
        <p:spPr>
          <a:xfrm>
            <a:off x="838200" y="1"/>
            <a:ext cx="10515600" cy="6718300"/>
          </a:xfrm>
        </p:spPr>
        <p:txBody>
          <a:bodyPr>
            <a:normAutofit/>
          </a:bodyPr>
          <a:lstStyle/>
          <a:p>
            <a:pPr algn="ctr"/>
            <a:r>
              <a:rPr lang="en-US" sz="4800" dirty="0">
                <a:solidFill>
                  <a:schemeClr val="bg1"/>
                </a:solidFill>
              </a:rPr>
              <a:t>Resources</a:t>
            </a:r>
            <a:endParaRPr lang="en-CA" sz="48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034" y="5894553"/>
            <a:ext cx="702879" cy="702879"/>
          </a:xfrm>
          <a:prstGeom prst="rect">
            <a:avLst/>
          </a:prstGeom>
        </p:spPr>
      </p:pic>
    </p:spTree>
    <p:extLst>
      <p:ext uri="{BB962C8B-B14F-4D97-AF65-F5344CB8AC3E}">
        <p14:creationId xmlns:p14="http://schemas.microsoft.com/office/powerpoint/2010/main" val="716305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normAutofit/>
          </a:bodyPr>
          <a:lstStyle/>
          <a:p>
            <a:r>
              <a:rPr lang="en-US" dirty="0"/>
              <a:t>Where to go when you get stuck</a:t>
            </a:r>
          </a:p>
        </p:txBody>
      </p:sp>
      <p:sp>
        <p:nvSpPr>
          <p:cNvPr id="5" name="Content Placeholder 2">
            <a:extLst>
              <a:ext uri="{FF2B5EF4-FFF2-40B4-BE49-F238E27FC236}">
                <a16:creationId xmlns:a16="http://schemas.microsoft.com/office/drawing/2014/main" id="{5B559AED-9214-4BF0-83C7-67BB259C29A6}"/>
              </a:ext>
            </a:extLst>
          </p:cNvPr>
          <p:cNvSpPr txBox="1">
            <a:spLocks/>
          </p:cNvSpPr>
          <p:nvPr/>
        </p:nvSpPr>
        <p:spPr>
          <a:xfrm>
            <a:off x="6096000" y="1818040"/>
            <a:ext cx="4698536" cy="4532426"/>
          </a:xfrm>
          <a:prstGeom prst="rect">
            <a:avLst/>
          </a:prstGeom>
        </p:spPr>
        <p:txBody>
          <a:bodyPr vert="horz" lIns="91440" tIns="45720" rIns="91440" bIns="45720" numCol="1" rtlCol="0">
            <a:normAutofit fontScale="92500" lnSpcReduction="10000"/>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You don’t need to know everything, having a support team is critical</a:t>
            </a:r>
          </a:p>
          <a:p>
            <a:pPr marL="342900" indent="-342900" algn="l">
              <a:buFont typeface="Wingdings" panose="05000000000000000000" pitchFamily="2" charset="2"/>
              <a:buChar char="§"/>
            </a:pPr>
            <a:r>
              <a:rPr lang="en-US" sz="2000" dirty="0"/>
              <a:t>Have you checked the Shopify Documentation?</a:t>
            </a:r>
          </a:p>
          <a:p>
            <a:pPr marL="342900" indent="-342900" algn="l">
              <a:buFont typeface="Wingdings" panose="05000000000000000000" pitchFamily="2" charset="2"/>
              <a:buChar char="§"/>
            </a:pPr>
            <a:r>
              <a:rPr lang="en-US" sz="2000" dirty="0"/>
              <a:t>Subscribe to the Shopify blog; it’s an amazing source for current trends and resources</a:t>
            </a:r>
          </a:p>
          <a:p>
            <a:pPr marL="342900" indent="-342900" algn="l">
              <a:buFont typeface="Wingdings" panose="05000000000000000000" pitchFamily="2" charset="2"/>
              <a:buChar char="§"/>
            </a:pPr>
            <a:r>
              <a:rPr lang="en-US" sz="2000" dirty="0"/>
              <a:t>Understand the risks of owning a business in your region.</a:t>
            </a:r>
          </a:p>
          <a:p>
            <a:pPr marL="342900" indent="-342900" algn="l">
              <a:buFont typeface="Wingdings" panose="05000000000000000000" pitchFamily="2" charset="2"/>
              <a:buChar char="§"/>
            </a:pPr>
            <a:r>
              <a:rPr lang="en-US" sz="2000" dirty="0"/>
              <a:t>You can find small business resources and programs from your local Small Business Enterprise Centre</a:t>
            </a:r>
          </a:p>
          <a:p>
            <a:pPr marL="342900" indent="-342900" algn="l">
              <a:buFont typeface="Wingdings" panose="05000000000000000000" pitchFamily="2" charset="2"/>
              <a:buChar char="§"/>
            </a:pPr>
            <a:r>
              <a:rPr lang="en-US" sz="2000" dirty="0"/>
              <a:t>Check out sprintpoint.ca for more free tools</a:t>
            </a:r>
          </a:p>
          <a:p>
            <a:pPr algn="l"/>
            <a:endParaRPr lang="en-US" sz="2000" dirty="0"/>
          </a:p>
        </p:txBody>
      </p:sp>
      <p:pic>
        <p:nvPicPr>
          <p:cNvPr id="4" name="Picture 3">
            <a:extLst>
              <a:ext uri="{FF2B5EF4-FFF2-40B4-BE49-F238E27FC236}">
                <a16:creationId xmlns:a16="http://schemas.microsoft.com/office/drawing/2014/main" id="{48316646-3096-4BF5-A365-0FF37D52BBA5}"/>
              </a:ext>
            </a:extLst>
          </p:cNvPr>
          <p:cNvPicPr>
            <a:picLocks noChangeAspect="1"/>
          </p:cNvPicPr>
          <p:nvPr/>
        </p:nvPicPr>
        <p:blipFill>
          <a:blip r:embed="rId2"/>
          <a:stretch>
            <a:fillRect/>
          </a:stretch>
        </p:blipFill>
        <p:spPr>
          <a:xfrm>
            <a:off x="973812" y="1558566"/>
            <a:ext cx="3694135" cy="4934309"/>
          </a:xfrm>
          <a:prstGeom prst="rect">
            <a:avLst/>
          </a:prstGeom>
        </p:spPr>
      </p:pic>
    </p:spTree>
    <p:extLst>
      <p:ext uri="{BB962C8B-B14F-4D97-AF65-F5344CB8AC3E}">
        <p14:creationId xmlns:p14="http://schemas.microsoft.com/office/powerpoint/2010/main" val="3810584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C9B2CF-4069-449F-9FA5-7997761069E8}"/>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6000" b="1" kern="1200" cap="none" baseline="0">
                <a:solidFill>
                  <a:schemeClr val="tx1"/>
                </a:solidFill>
                <a:latin typeface="+mj-lt"/>
                <a:ea typeface="+mj-ea"/>
                <a:cs typeface="+mj-cs"/>
              </a:defRPr>
            </a:lvl1pPr>
          </a:lstStyle>
          <a:p>
            <a:r>
              <a:rPr lang="en-US" dirty="0"/>
              <a:t>Questions?</a:t>
            </a:r>
          </a:p>
        </p:txBody>
      </p:sp>
      <p:sp>
        <p:nvSpPr>
          <p:cNvPr id="7" name="Content Placeholder 2">
            <a:extLst>
              <a:ext uri="{FF2B5EF4-FFF2-40B4-BE49-F238E27FC236}">
                <a16:creationId xmlns:a16="http://schemas.microsoft.com/office/drawing/2014/main" id="{BFEF601D-8040-4D6E-B7EE-0246531D3397}"/>
              </a:ext>
            </a:extLst>
          </p:cNvPr>
          <p:cNvSpPr txBox="1">
            <a:spLocks/>
          </p:cNvSpPr>
          <p:nvPr/>
        </p:nvSpPr>
        <p:spPr>
          <a:xfrm>
            <a:off x="6715446" y="2017455"/>
            <a:ext cx="3745116" cy="4304631"/>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How do I get the slides?</a:t>
            </a:r>
          </a:p>
          <a:p>
            <a:pPr algn="l"/>
            <a:r>
              <a:rPr lang="en-US" sz="2000" dirty="0"/>
              <a:t>Subscribe to our newsletter </a:t>
            </a:r>
            <a:br>
              <a:rPr lang="en-US" sz="2000" dirty="0"/>
            </a:br>
            <a:r>
              <a:rPr lang="en-US" sz="2000" dirty="0"/>
              <a:t>at www.2h.media</a:t>
            </a:r>
          </a:p>
          <a:p>
            <a:pPr algn="l"/>
            <a:r>
              <a:rPr lang="en-US" b="1" dirty="0"/>
              <a:t>How do we connect? </a:t>
            </a:r>
          </a:p>
          <a:p>
            <a:pPr algn="l"/>
            <a:r>
              <a:rPr lang="en-US" sz="2000" dirty="0"/>
              <a:t>Follow 2H Media on LinkedIn</a:t>
            </a:r>
          </a:p>
          <a:p>
            <a:pPr algn="l"/>
            <a:r>
              <a:rPr lang="en-US" b="1" dirty="0"/>
              <a:t>Specific Questions? </a:t>
            </a:r>
          </a:p>
          <a:p>
            <a:pPr algn="l"/>
            <a:r>
              <a:rPr lang="en-US" sz="2000" dirty="0"/>
              <a:t>Give us a call</a:t>
            </a:r>
          </a:p>
          <a:p>
            <a:pPr algn="l"/>
            <a:r>
              <a:rPr lang="en-US" sz="2000" b="1" dirty="0"/>
              <a:t>P: </a:t>
            </a:r>
            <a:r>
              <a:rPr lang="en-US" sz="2000" dirty="0"/>
              <a:t>519-835-3009</a:t>
            </a:r>
          </a:p>
          <a:p>
            <a:pPr algn="l"/>
            <a:r>
              <a:rPr lang="en-US" sz="2000" b="1" dirty="0"/>
              <a:t>E: </a:t>
            </a:r>
            <a:r>
              <a:rPr lang="en-US" sz="2000" dirty="0"/>
              <a:t>hello@2h.media</a:t>
            </a:r>
          </a:p>
        </p:txBody>
      </p:sp>
      <p:pic>
        <p:nvPicPr>
          <p:cNvPr id="8" name="Picture 7">
            <a:extLst>
              <a:ext uri="{FF2B5EF4-FFF2-40B4-BE49-F238E27FC236}">
                <a16:creationId xmlns:a16="http://schemas.microsoft.com/office/drawing/2014/main" id="{9E6A69C1-37D3-4921-81FE-6544BE6D9817}"/>
              </a:ext>
            </a:extLst>
          </p:cNvPr>
          <p:cNvPicPr>
            <a:picLocks noChangeAspect="1"/>
          </p:cNvPicPr>
          <p:nvPr/>
        </p:nvPicPr>
        <p:blipFill>
          <a:blip r:embed="rId2"/>
          <a:stretch>
            <a:fillRect/>
          </a:stretch>
        </p:blipFill>
        <p:spPr>
          <a:xfrm>
            <a:off x="932528" y="2059400"/>
            <a:ext cx="5163472" cy="4150517"/>
          </a:xfrm>
          <a:prstGeom prst="rect">
            <a:avLst/>
          </a:prstGeom>
        </p:spPr>
      </p:pic>
    </p:spTree>
    <p:extLst>
      <p:ext uri="{BB962C8B-B14F-4D97-AF65-F5344CB8AC3E}">
        <p14:creationId xmlns:p14="http://schemas.microsoft.com/office/powerpoint/2010/main" val="155281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Definitions</a:t>
            </a:r>
            <a:endParaRPr lang="en-CA" dirty="0"/>
          </a:p>
        </p:txBody>
      </p:sp>
      <p:sp>
        <p:nvSpPr>
          <p:cNvPr id="3" name="Content Placeholder 2"/>
          <p:cNvSpPr>
            <a:spLocks noGrp="1"/>
          </p:cNvSpPr>
          <p:nvPr>
            <p:ph sz="half" idx="1"/>
          </p:nvPr>
        </p:nvSpPr>
        <p:spPr>
          <a:xfrm>
            <a:off x="838200" y="629174"/>
            <a:ext cx="6889595" cy="6960637"/>
          </a:xfrm>
        </p:spPr>
        <p:txBody>
          <a:bodyPr anchor="ctr">
            <a:normAutofit/>
          </a:bodyPr>
          <a:lstStyle/>
          <a:p>
            <a:pPr marL="0" indent="0">
              <a:buNone/>
            </a:pPr>
            <a:r>
              <a:rPr lang="en-US" sz="3200" b="1" dirty="0"/>
              <a:t>Fulfillment </a:t>
            </a:r>
          </a:p>
          <a:p>
            <a:pPr marL="0" indent="0">
              <a:buNone/>
            </a:pPr>
            <a:r>
              <a:rPr lang="en-US" dirty="0"/>
              <a:t>The entire act of receiving, processing and delivering orders to end users</a:t>
            </a:r>
            <a:br>
              <a:rPr lang="en-US" dirty="0"/>
            </a:br>
            <a:endParaRPr lang="en-US" dirty="0"/>
          </a:p>
          <a:p>
            <a:pPr marL="0" indent="0">
              <a:buNone/>
            </a:pPr>
            <a:r>
              <a:rPr lang="en-US" sz="3200" b="1" dirty="0"/>
              <a:t>Shipping</a:t>
            </a:r>
          </a:p>
          <a:p>
            <a:pPr marL="0" indent="0">
              <a:buNone/>
            </a:pPr>
            <a:r>
              <a:rPr lang="en-US" dirty="0"/>
              <a:t>The act of transporting products to end users</a:t>
            </a:r>
          </a:p>
        </p:txBody>
      </p:sp>
    </p:spTree>
    <p:extLst>
      <p:ext uri="{BB962C8B-B14F-4D97-AF65-F5344CB8AC3E}">
        <p14:creationId xmlns:p14="http://schemas.microsoft.com/office/powerpoint/2010/main" val="192785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Ecommerce Shipping Canvas</a:t>
            </a:r>
            <a:endParaRPr lang="en-CA" dirty="0"/>
          </a:p>
        </p:txBody>
      </p:sp>
      <p:sp>
        <p:nvSpPr>
          <p:cNvPr id="3" name="Content Placeholder 2"/>
          <p:cNvSpPr>
            <a:spLocks noGrp="1"/>
          </p:cNvSpPr>
          <p:nvPr>
            <p:ph sz="half" idx="1"/>
          </p:nvPr>
        </p:nvSpPr>
        <p:spPr>
          <a:xfrm>
            <a:off x="838200" y="629174"/>
            <a:ext cx="6889595" cy="6960637"/>
          </a:xfrm>
        </p:spPr>
        <p:txBody>
          <a:bodyPr anchor="ctr">
            <a:normAutofit/>
          </a:bodyPr>
          <a:lstStyle/>
          <a:p>
            <a:pPr marL="0" indent="0">
              <a:buNone/>
            </a:pPr>
            <a:r>
              <a:rPr lang="en-US" dirty="0"/>
              <a:t>Let’s start recording your strategy and building better communication</a:t>
            </a:r>
          </a:p>
          <a:p>
            <a:pPr marL="0" indent="0">
              <a:buNone/>
            </a:pPr>
            <a:endParaRPr lang="en-US" dirty="0"/>
          </a:p>
          <a:p>
            <a:pPr marL="0" indent="0">
              <a:buNone/>
            </a:pPr>
            <a:r>
              <a:rPr lang="en-US" dirty="0"/>
              <a:t>You can find and download the canvas for free here:</a:t>
            </a:r>
          </a:p>
          <a:p>
            <a:pPr marL="0" indent="0">
              <a:buNone/>
            </a:pPr>
            <a:r>
              <a:rPr lang="en-US" dirty="0"/>
              <a:t>Sprintpoint.ca/products/ecommerce-shipping-canvas</a:t>
            </a:r>
            <a:br>
              <a:rPr lang="en-US" dirty="0"/>
            </a:br>
            <a:endParaRPr lang="en-US" dirty="0"/>
          </a:p>
        </p:txBody>
      </p:sp>
    </p:spTree>
    <p:extLst>
      <p:ext uri="{BB962C8B-B14F-4D97-AF65-F5344CB8AC3E}">
        <p14:creationId xmlns:p14="http://schemas.microsoft.com/office/powerpoint/2010/main" val="163218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W</a:t>
            </a:r>
            <a:r>
              <a:rPr lang="en-CA" dirty="0" err="1"/>
              <a:t>hy</a:t>
            </a:r>
            <a:r>
              <a:rPr lang="en-CA" dirty="0"/>
              <a:t> use a canvas?</a:t>
            </a:r>
            <a:endParaRPr lang="en-US" dirty="0"/>
          </a:p>
        </p:txBody>
      </p:sp>
      <p:sp>
        <p:nvSpPr>
          <p:cNvPr id="7" name="Content Placeholder 2">
            <a:extLst>
              <a:ext uri="{FF2B5EF4-FFF2-40B4-BE49-F238E27FC236}">
                <a16:creationId xmlns:a16="http://schemas.microsoft.com/office/drawing/2014/main" id="{B3B20CF9-6E33-4282-90F7-98CB5692DC14}"/>
              </a:ext>
            </a:extLst>
          </p:cNvPr>
          <p:cNvSpPr txBox="1">
            <a:spLocks/>
          </p:cNvSpPr>
          <p:nvPr/>
        </p:nvSpPr>
        <p:spPr>
          <a:xfrm>
            <a:off x="838199" y="2054582"/>
            <a:ext cx="4498911"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You can’t measure what you don’t track</a:t>
            </a:r>
          </a:p>
          <a:p>
            <a:pPr algn="l"/>
            <a:endParaRPr lang="en-US" sz="2000" dirty="0"/>
          </a:p>
          <a:p>
            <a:pPr marL="342900" indent="-342900" algn="l">
              <a:buFont typeface="Wingdings" panose="05000000000000000000" pitchFamily="2" charset="2"/>
              <a:buChar char="§"/>
            </a:pPr>
            <a:r>
              <a:rPr lang="en-US" sz="2000" dirty="0"/>
              <a:t>Easily isolate strengths and weaknesses</a:t>
            </a:r>
          </a:p>
          <a:p>
            <a:pPr marL="342900" indent="-342900" algn="l">
              <a:buFont typeface="Wingdings" panose="05000000000000000000" pitchFamily="2" charset="2"/>
              <a:buChar char="§"/>
            </a:pPr>
            <a:r>
              <a:rPr lang="en-US" sz="2000" dirty="0"/>
              <a:t>Better business transparency</a:t>
            </a:r>
          </a:p>
          <a:p>
            <a:pPr marL="342900" indent="-342900" algn="l">
              <a:buFont typeface="Wingdings" panose="05000000000000000000" pitchFamily="2" charset="2"/>
              <a:buChar char="§"/>
            </a:pPr>
            <a:r>
              <a:rPr lang="en-US" sz="2000" dirty="0"/>
              <a:t>Creates clear communication</a:t>
            </a:r>
          </a:p>
          <a:p>
            <a:pPr marL="342900" indent="-342900" algn="l">
              <a:buFont typeface="Wingdings" panose="05000000000000000000" pitchFamily="2" charset="2"/>
              <a:buChar char="§"/>
            </a:pPr>
            <a:r>
              <a:rPr lang="en-US" sz="2000" dirty="0"/>
              <a:t>After you complete the canvas once iterations can be made very quickly</a:t>
            </a:r>
          </a:p>
        </p:txBody>
      </p:sp>
      <p:pic>
        <p:nvPicPr>
          <p:cNvPr id="4" name="Picture 3">
            <a:extLst>
              <a:ext uri="{FF2B5EF4-FFF2-40B4-BE49-F238E27FC236}">
                <a16:creationId xmlns:a16="http://schemas.microsoft.com/office/drawing/2014/main" id="{C05DFB18-A0F8-4F47-9D3F-BD241C8A41FC}"/>
              </a:ext>
            </a:extLst>
          </p:cNvPr>
          <p:cNvPicPr>
            <a:picLocks noChangeAspect="1"/>
          </p:cNvPicPr>
          <p:nvPr/>
        </p:nvPicPr>
        <p:blipFill>
          <a:blip r:embed="rId2"/>
          <a:stretch>
            <a:fillRect/>
          </a:stretch>
        </p:blipFill>
        <p:spPr>
          <a:xfrm>
            <a:off x="6096000" y="1027906"/>
            <a:ext cx="5202448" cy="5202448"/>
          </a:xfrm>
          <a:prstGeom prst="rect">
            <a:avLst/>
          </a:prstGeom>
        </p:spPr>
      </p:pic>
    </p:spTree>
    <p:extLst>
      <p:ext uri="{BB962C8B-B14F-4D97-AF65-F5344CB8AC3E}">
        <p14:creationId xmlns:p14="http://schemas.microsoft.com/office/powerpoint/2010/main" val="232627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sky, outdoor, city&#10;&#10;Description automatically generated">
            <a:extLst>
              <a:ext uri="{FF2B5EF4-FFF2-40B4-BE49-F238E27FC236}">
                <a16:creationId xmlns:a16="http://schemas.microsoft.com/office/drawing/2014/main" id="{629A0628-7B0B-4C72-AB18-21D6C4D2FA62}"/>
              </a:ext>
            </a:extLst>
          </p:cNvPr>
          <p:cNvPicPr>
            <a:picLocks noGrp="1" noChangeAspect="1"/>
          </p:cNvPicPr>
          <p:nvPr>
            <p:ph idx="1"/>
          </p:nvPr>
        </p:nvPicPr>
        <p:blipFill>
          <a:blip r:embed="rId3"/>
          <a:stretch>
            <a:fillRect/>
          </a:stretch>
        </p:blipFill>
        <p:spPr>
          <a:xfrm>
            <a:off x="0" y="0"/>
            <a:ext cx="12192000" cy="6857999"/>
          </a:xfrm>
        </p:spPr>
      </p:pic>
      <p:sp>
        <p:nvSpPr>
          <p:cNvPr id="2" name="Title 1"/>
          <p:cNvSpPr>
            <a:spLocks noGrp="1"/>
          </p:cNvSpPr>
          <p:nvPr>
            <p:ph type="title"/>
          </p:nvPr>
        </p:nvSpPr>
        <p:spPr>
          <a:xfrm>
            <a:off x="838200" y="1"/>
            <a:ext cx="10515600" cy="6718300"/>
          </a:xfrm>
        </p:spPr>
        <p:txBody>
          <a:bodyPr>
            <a:normAutofit/>
          </a:bodyPr>
          <a:lstStyle/>
          <a:p>
            <a:pPr algn="ctr"/>
            <a:r>
              <a:rPr lang="en-US" sz="4800" dirty="0">
                <a:solidFill>
                  <a:schemeClr val="bg1"/>
                </a:solidFill>
              </a:rPr>
              <a:t>Determining Viability</a:t>
            </a:r>
            <a:endParaRPr lang="en-CA" sz="4800"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8034" y="5894553"/>
            <a:ext cx="702879" cy="702879"/>
          </a:xfrm>
          <a:prstGeom prst="rect">
            <a:avLst/>
          </a:prstGeom>
        </p:spPr>
      </p:pic>
    </p:spTree>
    <p:extLst>
      <p:ext uri="{BB962C8B-B14F-4D97-AF65-F5344CB8AC3E}">
        <p14:creationId xmlns:p14="http://schemas.microsoft.com/office/powerpoint/2010/main" val="427608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Starting with the best-case scenario</a:t>
            </a:r>
          </a:p>
        </p:txBody>
      </p:sp>
      <p:sp>
        <p:nvSpPr>
          <p:cNvPr id="8" name="Rectangle 7">
            <a:extLst>
              <a:ext uri="{FF2B5EF4-FFF2-40B4-BE49-F238E27FC236}">
                <a16:creationId xmlns:a16="http://schemas.microsoft.com/office/drawing/2014/main" id="{055E7D4D-6F3E-4C5F-A925-2E4921F0E1EE}"/>
              </a:ext>
            </a:extLst>
          </p:cNvPr>
          <p:cNvSpPr/>
          <p:nvPr/>
        </p:nvSpPr>
        <p:spPr>
          <a:xfrm>
            <a:off x="2031999" y="4923215"/>
            <a:ext cx="8128001" cy="1569660"/>
          </a:xfrm>
          <a:prstGeom prst="rect">
            <a:avLst/>
          </a:prstGeom>
        </p:spPr>
        <p:txBody>
          <a:bodyPr wrap="square">
            <a:spAutoFit/>
          </a:bodyPr>
          <a:lstStyle/>
          <a:p>
            <a:pPr algn="ctr"/>
            <a:r>
              <a:rPr lang="en-US" sz="3200" b="1" dirty="0"/>
              <a:t>The most ideal products are lightweight, have small shipping dimensions, have great margins and aren’t fragile.</a:t>
            </a:r>
          </a:p>
        </p:txBody>
      </p:sp>
      <p:pic>
        <p:nvPicPr>
          <p:cNvPr id="11266" name="Picture 2">
            <a:extLst>
              <a:ext uri="{FF2B5EF4-FFF2-40B4-BE49-F238E27FC236}">
                <a16:creationId xmlns:a16="http://schemas.microsoft.com/office/drawing/2014/main" id="{AB7AAB39-3207-42EE-93DF-8A567BF92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03" y="2014834"/>
            <a:ext cx="2544792" cy="25447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4F1A83E6-97E1-437F-B2BC-2A2DADE1C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100" y="1974780"/>
            <a:ext cx="2624899" cy="262489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A7B70DFF-CD65-43DA-8917-08A157E15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704" y="1889750"/>
            <a:ext cx="2794958" cy="2794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A5CAA9-FBE4-43B7-97F3-46D6D9FD6271}"/>
              </a:ext>
            </a:extLst>
          </p:cNvPr>
          <p:cNvPicPr>
            <a:picLocks noChangeAspect="1"/>
          </p:cNvPicPr>
          <p:nvPr/>
        </p:nvPicPr>
        <p:blipFill>
          <a:blip r:embed="rId5"/>
          <a:stretch>
            <a:fillRect/>
          </a:stretch>
        </p:blipFill>
        <p:spPr>
          <a:xfrm>
            <a:off x="9224367" y="1929195"/>
            <a:ext cx="2594429" cy="2594429"/>
          </a:xfrm>
          <a:prstGeom prst="rect">
            <a:avLst/>
          </a:prstGeom>
        </p:spPr>
      </p:pic>
    </p:spTree>
    <p:extLst>
      <p:ext uri="{BB962C8B-B14F-4D97-AF65-F5344CB8AC3E}">
        <p14:creationId xmlns:p14="http://schemas.microsoft.com/office/powerpoint/2010/main" val="2744106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59E7-564B-4197-9D9A-B54F68525C45}"/>
              </a:ext>
            </a:extLst>
          </p:cNvPr>
          <p:cNvSpPr>
            <a:spLocks noGrp="1"/>
          </p:cNvSpPr>
          <p:nvPr>
            <p:ph type="title"/>
          </p:nvPr>
        </p:nvSpPr>
        <p:spPr/>
        <p:txBody>
          <a:bodyPr/>
          <a:lstStyle/>
          <a:p>
            <a:r>
              <a:rPr lang="en-US" dirty="0"/>
              <a:t>Rate your products</a:t>
            </a:r>
          </a:p>
        </p:txBody>
      </p:sp>
      <p:sp>
        <p:nvSpPr>
          <p:cNvPr id="7" name="Content Placeholder 2">
            <a:extLst>
              <a:ext uri="{FF2B5EF4-FFF2-40B4-BE49-F238E27FC236}">
                <a16:creationId xmlns:a16="http://schemas.microsoft.com/office/drawing/2014/main" id="{B3B20CF9-6E33-4282-90F7-98CB5692DC14}"/>
              </a:ext>
            </a:extLst>
          </p:cNvPr>
          <p:cNvSpPr txBox="1">
            <a:spLocks/>
          </p:cNvSpPr>
          <p:nvPr/>
        </p:nvSpPr>
        <p:spPr>
          <a:xfrm>
            <a:off x="838199" y="2054582"/>
            <a:ext cx="4498911" cy="4271574"/>
          </a:xfrm>
          <a:prstGeom prst="rect">
            <a:avLst/>
          </a:prstGeom>
        </p:spPr>
        <p:txBody>
          <a:bodyPr vert="horz" lIns="91440" tIns="45720" rIns="91440" bIns="45720" numCol="1" rtlCol="0">
            <a:normAutofit/>
          </a:bodyPr>
          <a:lstStyle>
            <a:lvl1pPr marL="0" indent="0" algn="ctr" defTabSz="914400" rtl="0" eaLnBrk="1" latinLnBrk="0" hangingPunct="1">
              <a:lnSpc>
                <a:spcPct val="100000"/>
              </a:lnSpc>
              <a:spcBef>
                <a:spcPts val="1000"/>
              </a:spcBef>
              <a:buSzPct val="75000"/>
              <a:buFont typeface="Wingdings" panose="05000000000000000000" pitchFamily="2" charset="2"/>
              <a:buNone/>
              <a:defRPr sz="2400" kern="1200">
                <a:solidFill>
                  <a:schemeClr val="tx1"/>
                </a:solidFill>
                <a:latin typeface="+mn-lt"/>
                <a:ea typeface="+mn-ea"/>
                <a:cs typeface="Rubik" panose="02000604000000020004" pitchFamily="2" charset="-79"/>
              </a:defRPr>
            </a:lvl1pPr>
            <a:lvl2pPr marL="457200" indent="0" algn="ctr" defTabSz="914400" rtl="0" eaLnBrk="1" latinLnBrk="0" hangingPunct="1">
              <a:lnSpc>
                <a:spcPct val="100000"/>
              </a:lnSpc>
              <a:spcBef>
                <a:spcPts val="500"/>
              </a:spcBef>
              <a:buSzPct val="75000"/>
              <a:buFont typeface="Wingdings" panose="05000000000000000000" pitchFamily="2" charset="2"/>
              <a:buNone/>
              <a:defRPr sz="2000" kern="1200">
                <a:solidFill>
                  <a:schemeClr val="tx1"/>
                </a:solidFill>
                <a:latin typeface="+mn-lt"/>
                <a:ea typeface="+mn-ea"/>
                <a:cs typeface="Rubik" panose="02000604000000020004" pitchFamily="2" charset="-79"/>
              </a:defRPr>
            </a:lvl2pPr>
            <a:lvl3pPr marL="914400" indent="0" algn="ctr" defTabSz="914400" rtl="0" eaLnBrk="1" latinLnBrk="0" hangingPunct="1">
              <a:lnSpc>
                <a:spcPct val="100000"/>
              </a:lnSpc>
              <a:spcBef>
                <a:spcPts val="500"/>
              </a:spcBef>
              <a:buSzPct val="75000"/>
              <a:buFont typeface="Wingdings" panose="05000000000000000000" pitchFamily="2" charset="2"/>
              <a:buNone/>
              <a:defRPr sz="1800" kern="1200">
                <a:solidFill>
                  <a:schemeClr val="tx1"/>
                </a:solidFill>
                <a:latin typeface="+mn-lt"/>
                <a:ea typeface="+mn-ea"/>
                <a:cs typeface="Rubik" panose="02000604000000020004" pitchFamily="2" charset="-79"/>
              </a:defRPr>
            </a:lvl3pPr>
            <a:lvl4pPr marL="13716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4pPr>
            <a:lvl5pPr marL="1828800" indent="0" algn="ctr" defTabSz="914400" rtl="0" eaLnBrk="1" latinLnBrk="0" hangingPunct="1">
              <a:lnSpc>
                <a:spcPct val="100000"/>
              </a:lnSpc>
              <a:spcBef>
                <a:spcPts val="500"/>
              </a:spcBef>
              <a:buSzPct val="75000"/>
              <a:buFont typeface="Wingdings" panose="05000000000000000000" pitchFamily="2" charset="2"/>
              <a:buNone/>
              <a:defRPr sz="1600" kern="1200">
                <a:solidFill>
                  <a:schemeClr val="tx1"/>
                </a:solidFill>
                <a:latin typeface="+mn-lt"/>
                <a:ea typeface="+mn-ea"/>
                <a:cs typeface="Rubik" panose="02000604000000020004" pitchFamily="2" charset="-79"/>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Based on your scores some shipping methods will be more viable than others.</a:t>
            </a:r>
          </a:p>
          <a:p>
            <a:pPr algn="l"/>
            <a:endParaRPr lang="en-US" sz="2000" dirty="0"/>
          </a:p>
          <a:p>
            <a:pPr marL="342900" indent="-342900" algn="l">
              <a:buFont typeface="Wingdings" panose="05000000000000000000" pitchFamily="2" charset="2"/>
              <a:buChar char="§"/>
            </a:pPr>
            <a:r>
              <a:rPr lang="en-US" sz="2000" dirty="0"/>
              <a:t>Products with a score lower than 2 will be more difficult to scale or ship nation wide.</a:t>
            </a:r>
          </a:p>
          <a:p>
            <a:pPr marL="342900" indent="-342900" algn="l">
              <a:buFont typeface="Wingdings" panose="05000000000000000000" pitchFamily="2" charset="2"/>
              <a:buChar char="§"/>
            </a:pPr>
            <a:r>
              <a:rPr lang="en-US" sz="2000" dirty="0"/>
              <a:t>If you can’t ship Canada wide affordably it is advised to focus on your local audience and local competition.</a:t>
            </a:r>
          </a:p>
          <a:p>
            <a:pPr algn="l"/>
            <a:endParaRPr lang="en-US" sz="2000" dirty="0"/>
          </a:p>
        </p:txBody>
      </p:sp>
      <p:pic>
        <p:nvPicPr>
          <p:cNvPr id="4" name="Picture 3">
            <a:extLst>
              <a:ext uri="{FF2B5EF4-FFF2-40B4-BE49-F238E27FC236}">
                <a16:creationId xmlns:a16="http://schemas.microsoft.com/office/drawing/2014/main" id="{A5FA8321-A4D3-4278-8501-5CEB4ADE1A77}"/>
              </a:ext>
            </a:extLst>
          </p:cNvPr>
          <p:cNvPicPr>
            <a:picLocks noChangeAspect="1"/>
          </p:cNvPicPr>
          <p:nvPr/>
        </p:nvPicPr>
        <p:blipFill>
          <a:blip r:embed="rId2"/>
          <a:stretch>
            <a:fillRect/>
          </a:stretch>
        </p:blipFill>
        <p:spPr>
          <a:xfrm>
            <a:off x="5580391" y="1926273"/>
            <a:ext cx="5477277" cy="4332771"/>
          </a:xfrm>
          <a:prstGeom prst="rect">
            <a:avLst/>
          </a:prstGeom>
          <a:ln>
            <a:solidFill>
              <a:schemeClr val="bg2"/>
            </a:solidFill>
          </a:ln>
        </p:spPr>
      </p:pic>
    </p:spTree>
    <p:extLst>
      <p:ext uri="{BB962C8B-B14F-4D97-AF65-F5344CB8AC3E}">
        <p14:creationId xmlns:p14="http://schemas.microsoft.com/office/powerpoint/2010/main" val="1434066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Playfair Display"/>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1232</Words>
  <Application>Microsoft Office PowerPoint</Application>
  <PresentationFormat>Widescreen</PresentationFormat>
  <Paragraphs>170</Paragraphs>
  <Slides>32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Wingdings</vt:lpstr>
      <vt:lpstr>Playfair Display</vt:lpstr>
      <vt:lpstr>Arial</vt:lpstr>
      <vt:lpstr>Roboto</vt:lpstr>
      <vt:lpstr>Office Theme</vt:lpstr>
      <vt:lpstr>Ecommerce Shipping</vt:lpstr>
      <vt:lpstr>About Us</vt:lpstr>
      <vt:lpstr>What you’ll learn</vt:lpstr>
      <vt:lpstr>Definitions</vt:lpstr>
      <vt:lpstr>The Ecommerce Shipping Canvas</vt:lpstr>
      <vt:lpstr>Why use a canvas?</vt:lpstr>
      <vt:lpstr>Determining Viability</vt:lpstr>
      <vt:lpstr>Starting with the best-case scenario</vt:lpstr>
      <vt:lpstr>Rate your products</vt:lpstr>
      <vt:lpstr>Focus on your strengths</vt:lpstr>
      <vt:lpstr>Focus on your strengths</vt:lpstr>
      <vt:lpstr>Shipping Methods</vt:lpstr>
      <vt:lpstr>Common shipping methods</vt:lpstr>
      <vt:lpstr>Shipping strategies</vt:lpstr>
      <vt:lpstr>Communicating your shipping strategy</vt:lpstr>
      <vt:lpstr>Understand your margins</vt:lpstr>
      <vt:lpstr>Make sure you understand your costs</vt:lpstr>
      <vt:lpstr>Advanced Solutions</vt:lpstr>
      <vt:lpstr>Refine your shipping zones</vt:lpstr>
      <vt:lpstr>Additional communication</vt:lpstr>
      <vt:lpstr>More touchpoints</vt:lpstr>
      <vt:lpstr>Faster shipping lower carbon footprint</vt:lpstr>
      <vt:lpstr>Packaging Costs</vt:lpstr>
      <vt:lpstr>Packaging</vt:lpstr>
      <vt:lpstr>Packaging needs to match your brand</vt:lpstr>
      <vt:lpstr>Tools to match your strengths</vt:lpstr>
      <vt:lpstr>Focus on your strengths</vt:lpstr>
      <vt:lpstr>Understanding your costs</vt:lpstr>
      <vt:lpstr>Measuring your efforts</vt:lpstr>
      <vt:lpstr>Resources</vt:lpstr>
      <vt:lpstr>Where to go when you get stuck</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GCat Quill</dc:creator>
  <cp:lastModifiedBy>2H Media</cp:lastModifiedBy>
  <cp:revision>193</cp:revision>
  <dcterms:created xsi:type="dcterms:W3CDTF">2019-10-28T20:23:41Z</dcterms:created>
  <dcterms:modified xsi:type="dcterms:W3CDTF">2020-12-09T00:51:57Z</dcterms:modified>
</cp:coreProperties>
</file>