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76" r:id="rId4"/>
    <p:sldId id="303" r:id="rId5"/>
    <p:sldId id="278" r:id="rId6"/>
    <p:sldId id="302" r:id="rId7"/>
    <p:sldId id="259" r:id="rId8"/>
    <p:sldId id="304" r:id="rId9"/>
    <p:sldId id="305" r:id="rId10"/>
    <p:sldId id="306" r:id="rId11"/>
    <p:sldId id="281" r:id="rId12"/>
    <p:sldId id="286" r:id="rId13"/>
    <p:sldId id="307" r:id="rId14"/>
    <p:sldId id="308" r:id="rId15"/>
    <p:sldId id="309" r:id="rId16"/>
    <p:sldId id="310" r:id="rId17"/>
    <p:sldId id="285" r:id="rId18"/>
    <p:sldId id="311" r:id="rId19"/>
    <p:sldId id="312" r:id="rId20"/>
    <p:sldId id="313" r:id="rId21"/>
    <p:sldId id="314" r:id="rId22"/>
    <p:sldId id="287" r:id="rId23"/>
    <p:sldId id="282" r:id="rId24"/>
    <p:sldId id="315" r:id="rId25"/>
    <p:sldId id="316" r:id="rId26"/>
    <p:sldId id="317" r:id="rId27"/>
    <p:sldId id="318" r:id="rId28"/>
    <p:sldId id="322" r:id="rId29"/>
    <p:sldId id="323" r:id="rId30"/>
    <p:sldId id="319" r:id="rId31"/>
    <p:sldId id="321" r:id="rId32"/>
    <p:sldId id="320" r:id="rId33"/>
    <p:sldId id="273" r:id="rId34"/>
    <p:sldId id="283" r:id="rId35"/>
    <p:sldId id="324" r:id="rId36"/>
    <p:sldId id="325" r:id="rId37"/>
    <p:sldId id="267" r:id="rId38"/>
    <p:sldId id="266" r:id="rId39"/>
    <p:sldId id="301" r:id="rId40"/>
    <p:sldId id="265" r:id="rId41"/>
    <p:sldId id="328" r:id="rId42"/>
    <p:sldId id="263" r:id="rId43"/>
    <p:sldId id="327" r:id="rId44"/>
    <p:sldId id="264" r:id="rId45"/>
    <p:sldId id="27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8" autoAdjust="0"/>
    <p:restoredTop sz="86432" autoAdjust="0"/>
  </p:normalViewPr>
  <p:slideViewPr>
    <p:cSldViewPr snapToGrid="0">
      <p:cViewPr varScale="1">
        <p:scale>
          <a:sx n="108" d="100"/>
          <a:sy n="108" d="100"/>
        </p:scale>
        <p:origin x="13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B2C9-8BFA-41B6-88BA-3799501EC4AC}" type="datetimeFigureOut">
              <a:rPr lang="en-CA" smtClean="0"/>
              <a:t>2021-07-19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5AB74-E86A-4B14-B408-F5F1BA7659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57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Post 1 or 2 photos per week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Make sure the photos are properly tagged and the file name is optimized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Consider getting Google 360 photos to have a virtual tour of your business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Have at least 1 post per month, and as many Covid-19 posts as needed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Keep your products and/or services up to date with your website or other digital properties</a:t>
            </a:r>
            <a:endParaRPr lang="en-US" b="0" dirty="0">
              <a:effectLst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AB74-E86A-4B14-B408-F5F1BA7659B3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14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Post 1 or 2 photos per week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Make sure the photos are properly tagged and the file name is optimized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Consider getting Google 360 photos to have a virtual tour of your business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Have at least 1 post per month, and as many Covid-19 posts as needed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Quattrocento Sans"/>
              </a:rPr>
              <a:t>Keep your products and/or services up to date with your website or other digital properties</a:t>
            </a:r>
            <a:endParaRPr lang="en-US" b="0" dirty="0">
              <a:effectLst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AB74-E86A-4B14-B408-F5F1BA7659B3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69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95A023-81B2-4B34-9CF9-E5684959D1D2}"/>
              </a:ext>
            </a:extLst>
          </p:cNvPr>
          <p:cNvSpPr/>
          <p:nvPr userDrawn="1"/>
        </p:nvSpPr>
        <p:spPr>
          <a:xfrm>
            <a:off x="565265" y="3712422"/>
            <a:ext cx="4455622" cy="2389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E9DB3-BB99-4114-A577-EFD7BB76CB87}"/>
              </a:ext>
            </a:extLst>
          </p:cNvPr>
          <p:cNvSpPr/>
          <p:nvPr userDrawn="1"/>
        </p:nvSpPr>
        <p:spPr>
          <a:xfrm>
            <a:off x="910685" y="756459"/>
            <a:ext cx="5513404" cy="502309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1A1575-E91B-4BB9-9538-9C617B98923B}"/>
              </a:ext>
            </a:extLst>
          </p:cNvPr>
          <p:cNvCxnSpPr>
            <a:cxnSpLocks/>
          </p:cNvCxnSpPr>
          <p:nvPr userDrawn="1"/>
        </p:nvCxnSpPr>
        <p:spPr>
          <a:xfrm>
            <a:off x="2689934" y="3713087"/>
            <a:ext cx="86379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66683982-C34F-49AA-896F-C0FA4C96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933" y="2534128"/>
            <a:ext cx="8591381" cy="1049154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29FB4A5-31EC-4533-B450-5EA38DB91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2212900"/>
            <a:ext cx="8591550" cy="19208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0AED8F3-493D-4198-9BDF-AFF9F10513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604" y="3803716"/>
            <a:ext cx="8591550" cy="192087"/>
          </a:xfrm>
        </p:spPr>
        <p:txBody>
          <a:bodyPr>
            <a:noAutofit/>
          </a:bodyPr>
          <a:lstStyle>
            <a:lvl1pPr marL="0" indent="0" algn="r">
              <a:buNone/>
              <a:defRPr sz="800" b="1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53914860-52C3-4DDC-AB7B-15F3A22BAE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442785" y="2461768"/>
            <a:ext cx="2332775" cy="168532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9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6F7C8-6377-4B97-A0B0-BED3E5A6B0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32033"/>
            <a:ext cx="5157787" cy="374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CCFD8-55CF-453F-913C-7A15B2497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FF889-73B2-4FAA-BC13-11CE1FBC5C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32033"/>
            <a:ext cx="5183188" cy="374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60916-2B8D-48EE-B3F0-CBA0A7F3B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E0F091F-7C82-4853-BF00-70A60417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F14E84-CFCC-45A5-B702-FF8AD903C005}"/>
              </a:ext>
            </a:extLst>
          </p:cNvPr>
          <p:cNvSpPr/>
          <p:nvPr userDrawn="1"/>
        </p:nvSpPr>
        <p:spPr>
          <a:xfrm>
            <a:off x="713173" y="281018"/>
            <a:ext cx="1523085" cy="1075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88AA9-B15B-4FB1-8C96-4307F7ADBD8B}"/>
              </a:ext>
            </a:extLst>
          </p:cNvPr>
          <p:cNvSpPr/>
          <p:nvPr userDrawn="1"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C8D12D-24F2-47B5-9140-6412F23D4D3E}"/>
              </a:ext>
            </a:extLst>
          </p:cNvPr>
          <p:cNvCxnSpPr>
            <a:cxnSpLocks/>
          </p:cNvCxnSpPr>
          <p:nvPr userDrawn="1"/>
        </p:nvCxnSpPr>
        <p:spPr>
          <a:xfrm>
            <a:off x="1118586" y="1356952"/>
            <a:ext cx="110734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20">
            <a:extLst>
              <a:ext uri="{FF2B5EF4-FFF2-40B4-BE49-F238E27FC236}">
                <a16:creationId xmlns:a16="http://schemas.microsoft.com/office/drawing/2014/main" id="{9187E624-A4DE-4A0A-B5B1-34056409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733B389-71B2-4BAB-A3AA-CB33A14010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8686" y="1461827"/>
            <a:ext cx="9712171" cy="224929"/>
          </a:xfrm>
        </p:spPr>
        <p:txBody>
          <a:bodyPr anchor="ctr">
            <a:noAutofit/>
          </a:bodyPr>
          <a:lstStyle>
            <a:lvl1pPr marL="0" indent="0" algn="l">
              <a:buNone/>
              <a:defRPr sz="800" b="1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6F7C8-6377-4B97-A0B0-BED3E5A6B0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32033"/>
            <a:ext cx="5157787" cy="374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CCFD8-55CF-453F-913C-7A15B2497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FF889-73B2-4FAA-BC13-11CE1FBC5C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32033"/>
            <a:ext cx="5183188" cy="374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60916-2B8D-48EE-B3F0-CBA0A7F3B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E0F091F-7C82-4853-BF00-70A60417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F14E84-CFCC-45A5-B702-FF8AD903C005}"/>
              </a:ext>
            </a:extLst>
          </p:cNvPr>
          <p:cNvSpPr/>
          <p:nvPr userDrawn="1"/>
        </p:nvSpPr>
        <p:spPr>
          <a:xfrm>
            <a:off x="713173" y="281018"/>
            <a:ext cx="1523085" cy="1075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88AA9-B15B-4FB1-8C96-4307F7ADBD8B}"/>
              </a:ext>
            </a:extLst>
          </p:cNvPr>
          <p:cNvSpPr/>
          <p:nvPr userDrawn="1"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9187E624-A4DE-4A0A-B5B1-34056409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559293"/>
            <a:ext cx="9699594" cy="1074198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896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B850BE7-3D82-4E7D-8009-41CCB9A19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C4B0B1-49D9-4FCE-82C7-5F5DD8CA9EF4}"/>
              </a:ext>
            </a:extLst>
          </p:cNvPr>
          <p:cNvSpPr/>
          <p:nvPr userDrawn="1"/>
        </p:nvSpPr>
        <p:spPr>
          <a:xfrm>
            <a:off x="713173" y="281019"/>
            <a:ext cx="1523085" cy="1086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4D661-8951-48DE-995F-831F92549F0F}"/>
              </a:ext>
            </a:extLst>
          </p:cNvPr>
          <p:cNvSpPr/>
          <p:nvPr userDrawn="1"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9051F0-350F-4F1B-8868-097E3AF63F65}"/>
              </a:ext>
            </a:extLst>
          </p:cNvPr>
          <p:cNvCxnSpPr>
            <a:cxnSpLocks/>
          </p:cNvCxnSpPr>
          <p:nvPr userDrawn="1"/>
        </p:nvCxnSpPr>
        <p:spPr>
          <a:xfrm>
            <a:off x="1118586" y="1356952"/>
            <a:ext cx="110734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20">
            <a:extLst>
              <a:ext uri="{FF2B5EF4-FFF2-40B4-BE49-F238E27FC236}">
                <a16:creationId xmlns:a16="http://schemas.microsoft.com/office/drawing/2014/main" id="{974FF766-FF18-49FF-B19B-A3FD6C5E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FDFC5B6-1F85-4A35-9E87-B1508657C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8686" y="1461827"/>
            <a:ext cx="9712171" cy="224929"/>
          </a:xfrm>
        </p:spPr>
        <p:txBody>
          <a:bodyPr anchor="ctr">
            <a:noAutofit/>
          </a:bodyPr>
          <a:lstStyle>
            <a:lvl1pPr marL="0" indent="0" algn="l">
              <a:buNone/>
              <a:defRPr sz="800" b="1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30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B850BE7-3D82-4E7D-8009-41CCB9A19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78B0F5-AD28-464F-8C54-89146683CB11}"/>
              </a:ext>
            </a:extLst>
          </p:cNvPr>
          <p:cNvSpPr/>
          <p:nvPr userDrawn="1"/>
        </p:nvSpPr>
        <p:spPr>
          <a:xfrm>
            <a:off x="713173" y="281018"/>
            <a:ext cx="1523085" cy="1075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49DE6-6B16-40F9-9DD5-5667CC97F699}"/>
              </a:ext>
            </a:extLst>
          </p:cNvPr>
          <p:cNvSpPr/>
          <p:nvPr userDrawn="1"/>
        </p:nvSpPr>
        <p:spPr>
          <a:xfrm>
            <a:off x="838200" y="407866"/>
            <a:ext cx="10498584" cy="1161811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35853EDF-89C3-46CE-B569-D3EE7B32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030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A312BF-1CC8-43FF-AC46-91FF121D5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019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9C3EB08-C6C6-4F62-A622-0C79E8D2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46AFEA-0BE8-4268-B9C9-08C689A78806}"/>
              </a:ext>
            </a:extLst>
          </p:cNvPr>
          <p:cNvSpPr/>
          <p:nvPr userDrawn="1"/>
        </p:nvSpPr>
        <p:spPr>
          <a:xfrm>
            <a:off x="713173" y="281018"/>
            <a:ext cx="1523085" cy="1075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07A59-26CA-4205-8D06-8EB0FC7003EA}"/>
              </a:ext>
            </a:extLst>
          </p:cNvPr>
          <p:cNvSpPr/>
          <p:nvPr userDrawn="1"/>
        </p:nvSpPr>
        <p:spPr>
          <a:xfrm>
            <a:off x="838200" y="407866"/>
            <a:ext cx="6752208" cy="1161811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566F0827-FBC3-400A-8F26-6893E865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2EE038-9ED3-470A-B59A-62F88E4229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979613"/>
            <a:ext cx="6751638" cy="416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C90979-BC7C-4992-ACCB-156C1D1638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94625" y="1979613"/>
            <a:ext cx="3630613" cy="416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33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E54D-146E-4573-90B7-153EE215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2DA7F-AB6F-442E-8C3B-C2679FAA6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A31C6-F210-45F2-B630-2B494881B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6A7D7D9-2C4E-4DDD-964C-6B958524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71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E54D-146E-4573-90B7-153EE215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2DA7F-AB6F-442E-8C3B-C2679FAA6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A31C6-F210-45F2-B630-2B494881B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8120261-256A-448C-9909-11B8AAC6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890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2FFFF7-DE99-4756-B1A9-EDC0A5797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D1082A-8CBC-4043-BF1E-BECE3A821E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532660"/>
            <a:ext cx="10515600" cy="5575177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627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74FE7-667B-4FE9-BCB5-4F6D4E7BC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2408A-D531-4F8C-B41B-31D3029FE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19A417-7F91-424E-92A0-DD2E47E9F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091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9EDB-F11D-47A8-A7E6-6812A5BD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9117"/>
            <a:ext cx="10515600" cy="401657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50987-CF07-4E62-B165-4367374ABA7C}"/>
              </a:ext>
            </a:extLst>
          </p:cNvPr>
          <p:cNvSpPr/>
          <p:nvPr userDrawn="1"/>
        </p:nvSpPr>
        <p:spPr>
          <a:xfrm>
            <a:off x="713173" y="281019"/>
            <a:ext cx="1523085" cy="1086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0518F-4F50-467E-A494-8232348CB3C8}"/>
              </a:ext>
            </a:extLst>
          </p:cNvPr>
          <p:cNvSpPr/>
          <p:nvPr userDrawn="1"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98D276-7506-43D4-8EE5-98FD544D802A}"/>
              </a:ext>
            </a:extLst>
          </p:cNvPr>
          <p:cNvCxnSpPr>
            <a:cxnSpLocks/>
          </p:cNvCxnSpPr>
          <p:nvPr userDrawn="1"/>
        </p:nvCxnSpPr>
        <p:spPr>
          <a:xfrm>
            <a:off x="1118586" y="1356952"/>
            <a:ext cx="110734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1070170-5BEC-4276-9DFD-D236C83A0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94205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Title 20">
            <a:extLst>
              <a:ext uri="{FF2B5EF4-FFF2-40B4-BE49-F238E27FC236}">
                <a16:creationId xmlns:a16="http://schemas.microsoft.com/office/drawing/2014/main" id="{71258C54-D883-4A26-98EF-FBFE374C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D65BE434-1AEA-45D8-88C8-748CCE781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8686" y="1461827"/>
            <a:ext cx="9712171" cy="224929"/>
          </a:xfrm>
        </p:spPr>
        <p:txBody>
          <a:bodyPr anchor="ctr">
            <a:noAutofit/>
          </a:bodyPr>
          <a:lstStyle>
            <a:lvl1pPr marL="0" indent="0" algn="l">
              <a:buNone/>
              <a:defRPr sz="800" b="1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27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9EDB-F11D-47A8-A7E6-6812A5BD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9117"/>
            <a:ext cx="10515600" cy="401657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50987-CF07-4E62-B165-4367374ABA7C}"/>
              </a:ext>
            </a:extLst>
          </p:cNvPr>
          <p:cNvSpPr/>
          <p:nvPr userDrawn="1"/>
        </p:nvSpPr>
        <p:spPr>
          <a:xfrm>
            <a:off x="713173" y="281019"/>
            <a:ext cx="1523085" cy="1086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0518F-4F50-467E-A494-8232348CB3C8}"/>
              </a:ext>
            </a:extLst>
          </p:cNvPr>
          <p:cNvSpPr/>
          <p:nvPr userDrawn="1"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1070170-5BEC-4276-9DFD-D236C83A0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94205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Title 20">
            <a:extLst>
              <a:ext uri="{FF2B5EF4-FFF2-40B4-BE49-F238E27FC236}">
                <a16:creationId xmlns:a16="http://schemas.microsoft.com/office/drawing/2014/main" id="{71258C54-D883-4A26-98EF-FBFE374C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664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17F310-18B3-43EC-883D-D21EABF6E28F}"/>
              </a:ext>
            </a:extLst>
          </p:cNvPr>
          <p:cNvSpPr/>
          <p:nvPr userDrawn="1"/>
        </p:nvSpPr>
        <p:spPr>
          <a:xfrm>
            <a:off x="9719746" y="2462991"/>
            <a:ext cx="1523085" cy="1751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A733BC5-6CE9-48D9-99DC-C36DB0CC8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15109B-4933-41C4-9F1F-25F4EE1F17EE}"/>
              </a:ext>
            </a:extLst>
          </p:cNvPr>
          <p:cNvSpPr/>
          <p:nvPr userDrawn="1"/>
        </p:nvSpPr>
        <p:spPr>
          <a:xfrm>
            <a:off x="713173" y="4089539"/>
            <a:ext cx="1523085" cy="1751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057559-947C-4987-A216-C4D94032390F}"/>
              </a:ext>
            </a:extLst>
          </p:cNvPr>
          <p:cNvSpPr/>
          <p:nvPr userDrawn="1"/>
        </p:nvSpPr>
        <p:spPr>
          <a:xfrm>
            <a:off x="882590" y="2632801"/>
            <a:ext cx="10190824" cy="307553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620D62-9D8F-46CA-8EA7-FA51DF42AA4C}"/>
              </a:ext>
            </a:extLst>
          </p:cNvPr>
          <p:cNvCxnSpPr>
            <a:cxnSpLocks/>
          </p:cNvCxnSpPr>
          <p:nvPr userDrawn="1"/>
        </p:nvCxnSpPr>
        <p:spPr>
          <a:xfrm>
            <a:off x="1278384" y="5103326"/>
            <a:ext cx="110734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20">
            <a:extLst>
              <a:ext uri="{FF2B5EF4-FFF2-40B4-BE49-F238E27FC236}">
                <a16:creationId xmlns:a16="http://schemas.microsoft.com/office/drawing/2014/main" id="{ACF64A9E-FA36-4D60-814D-C7E2A098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062" y="4305667"/>
            <a:ext cx="9451020" cy="770879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B10B1FC5-D18D-4271-8F04-277679365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484" y="5208201"/>
            <a:ext cx="9463275" cy="224929"/>
          </a:xfrm>
        </p:spPr>
        <p:txBody>
          <a:bodyPr anchor="ctr">
            <a:noAutofit/>
          </a:bodyPr>
          <a:lstStyle>
            <a:lvl1pPr marL="0" indent="0" algn="l">
              <a:buNone/>
              <a:defRPr sz="800" b="1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89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17F310-18B3-43EC-883D-D21EABF6E28F}"/>
              </a:ext>
            </a:extLst>
          </p:cNvPr>
          <p:cNvSpPr/>
          <p:nvPr userDrawn="1"/>
        </p:nvSpPr>
        <p:spPr>
          <a:xfrm>
            <a:off x="9719746" y="2462991"/>
            <a:ext cx="1523085" cy="1751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A733BC5-6CE9-48D9-99DC-C36DB0CC8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15109B-4933-41C4-9F1F-25F4EE1F17EE}"/>
              </a:ext>
            </a:extLst>
          </p:cNvPr>
          <p:cNvSpPr/>
          <p:nvPr userDrawn="1"/>
        </p:nvSpPr>
        <p:spPr>
          <a:xfrm>
            <a:off x="713173" y="4089539"/>
            <a:ext cx="1523085" cy="1751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057559-947C-4987-A216-C4D94032390F}"/>
              </a:ext>
            </a:extLst>
          </p:cNvPr>
          <p:cNvSpPr/>
          <p:nvPr userDrawn="1"/>
        </p:nvSpPr>
        <p:spPr>
          <a:xfrm>
            <a:off x="882590" y="2632801"/>
            <a:ext cx="10190824" cy="307553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itle 20">
            <a:extLst>
              <a:ext uri="{FF2B5EF4-FFF2-40B4-BE49-F238E27FC236}">
                <a16:creationId xmlns:a16="http://schemas.microsoft.com/office/drawing/2014/main" id="{ACF64A9E-FA36-4D60-814D-C7E2A098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062" y="4305667"/>
            <a:ext cx="9451020" cy="1189611"/>
          </a:xfrm>
        </p:spPr>
        <p:txBody>
          <a:bodyPr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C5ACE7-64CF-4F0B-8981-7F6DE62BF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8520" cy="6858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FE1EC78-291C-476E-A552-4A7EEDC4B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3E476157-54EC-4E20-9208-AA15E4FE8A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24080"/>
            <a:ext cx="3808520" cy="770879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##</a:t>
            </a:r>
            <a:endParaRPr lang="en-CA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770FBB1F-BDBF-42E8-931C-E9D6AEDDA6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4545" y="2924080"/>
            <a:ext cx="7164281" cy="770879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51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CCE20-C72F-43EB-93C4-F7E0FE166611}"/>
              </a:ext>
            </a:extLst>
          </p:cNvPr>
          <p:cNvSpPr/>
          <p:nvPr userDrawn="1"/>
        </p:nvSpPr>
        <p:spPr>
          <a:xfrm>
            <a:off x="0" y="0"/>
            <a:ext cx="381739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FE1EC78-291C-476E-A552-4A7EEDC4B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D683E57B-BC2E-4A2C-AB1B-8F4A7E6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24080"/>
            <a:ext cx="3817397" cy="770879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##</a:t>
            </a:r>
            <a:endParaRPr lang="en-CA" dirty="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EB5F1A7-6CAF-4C24-B530-4C2CE6C98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4545" y="2924080"/>
            <a:ext cx="7164281" cy="770879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0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7C03-AC91-426C-B8F1-3173C4E86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109"/>
            <a:ext cx="5181600" cy="41528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417F0-6847-4025-8CFA-C88914E1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109"/>
            <a:ext cx="5181600" cy="41528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A994AD-67B9-49BE-B0C2-08C0AFFE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25E2D0-3E8C-4C91-ACF9-3ED1453C3947}"/>
              </a:ext>
            </a:extLst>
          </p:cNvPr>
          <p:cNvSpPr/>
          <p:nvPr userDrawn="1"/>
        </p:nvSpPr>
        <p:spPr>
          <a:xfrm>
            <a:off x="713173" y="281018"/>
            <a:ext cx="1523085" cy="1075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FE1B1-7F46-4126-8FC6-4E1DC0D1C212}"/>
              </a:ext>
            </a:extLst>
          </p:cNvPr>
          <p:cNvSpPr/>
          <p:nvPr userDrawn="1"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ABE8CD-44F0-47E8-8F99-88110195481E}"/>
              </a:ext>
            </a:extLst>
          </p:cNvPr>
          <p:cNvCxnSpPr>
            <a:cxnSpLocks/>
          </p:cNvCxnSpPr>
          <p:nvPr userDrawn="1"/>
        </p:nvCxnSpPr>
        <p:spPr>
          <a:xfrm>
            <a:off x="1118586" y="1356952"/>
            <a:ext cx="110734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20">
            <a:extLst>
              <a:ext uri="{FF2B5EF4-FFF2-40B4-BE49-F238E27FC236}">
                <a16:creationId xmlns:a16="http://schemas.microsoft.com/office/drawing/2014/main" id="{ED888A1C-C407-4FC6-9E37-FBADBA23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DCED882A-2DCD-4CD2-9BC0-D1C87599A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8686" y="1461827"/>
            <a:ext cx="9712171" cy="224929"/>
          </a:xfrm>
        </p:spPr>
        <p:txBody>
          <a:bodyPr anchor="ctr">
            <a:noAutofit/>
          </a:bodyPr>
          <a:lstStyle>
            <a:lvl1pPr marL="0" indent="0" algn="l">
              <a:buNone/>
              <a:defRPr sz="800" b="1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86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7C03-AC91-426C-B8F1-3173C4E86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109"/>
            <a:ext cx="5181600" cy="41528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417F0-6847-4025-8CFA-C88914E1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109"/>
            <a:ext cx="5181600" cy="41528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A994AD-67B9-49BE-B0C2-08C0AFFE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25E2D0-3E8C-4C91-ACF9-3ED1453C3947}"/>
              </a:ext>
            </a:extLst>
          </p:cNvPr>
          <p:cNvSpPr/>
          <p:nvPr userDrawn="1"/>
        </p:nvSpPr>
        <p:spPr>
          <a:xfrm>
            <a:off x="713173" y="281018"/>
            <a:ext cx="1523085" cy="1075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FE1B1-7F46-4126-8FC6-4E1DC0D1C212}"/>
              </a:ext>
            </a:extLst>
          </p:cNvPr>
          <p:cNvSpPr/>
          <p:nvPr userDrawn="1"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ED888A1C-C407-4FC6-9E37-FBADBA23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244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0561D-E1F3-4C55-93D8-05D636A6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1A091-D5A9-440B-B363-1065F0FE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0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D971C-8C29-4440-83DB-C64AC9EB0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Roboto "/>
              </a:defRPr>
            </a:lvl1pPr>
          </a:lstStyle>
          <a:p>
            <a:fld id="{547D3AC5-72F4-436D-B39F-57369720CE6B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E53D37-9685-4937-AAC3-44D30633435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46" y="6264413"/>
            <a:ext cx="1536554" cy="2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1" r:id="rId4"/>
    <p:sldLayoutId id="2147483666" r:id="rId5"/>
    <p:sldLayoutId id="2147483661" r:id="rId6"/>
    <p:sldLayoutId id="2147483662" r:id="rId7"/>
    <p:sldLayoutId id="2147483652" r:id="rId8"/>
    <p:sldLayoutId id="2147483665" r:id="rId9"/>
    <p:sldLayoutId id="2147483653" r:id="rId10"/>
    <p:sldLayoutId id="2147483664" r:id="rId11"/>
    <p:sldLayoutId id="2147483654" r:id="rId12"/>
    <p:sldLayoutId id="2147483663" r:id="rId13"/>
    <p:sldLayoutId id="2147483655" r:id="rId14"/>
    <p:sldLayoutId id="2147483656" r:id="rId15"/>
    <p:sldLayoutId id="2147483657" r:id="rId16"/>
    <p:sldLayoutId id="2147483660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Roboto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1E6AF1-8F24-4928-8E0A-DEA132E6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/>
              <a:t>Google My Business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36811-F4F8-4326-A201-1981819BDA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1600"/>
              <a:t>Advanced</a:t>
            </a:r>
            <a:endParaRPr lang="en-CA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5BF9CD-2EBA-4D4C-BE31-9FEC1D92FE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DISOVER THE MOST POWERFUL FREE ONLINE TOOL FOR SMALL BUSINESSES.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0F196D-3A08-4495-BE1F-D3549EAD95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900" dirty="0"/>
              <a:t>LAST UPDATED | JULY 16, 2021</a:t>
            </a:r>
          </a:p>
        </p:txBody>
      </p:sp>
    </p:spTree>
    <p:extLst>
      <p:ext uri="{BB962C8B-B14F-4D97-AF65-F5344CB8AC3E}">
        <p14:creationId xmlns:p14="http://schemas.microsoft.com/office/powerpoint/2010/main" val="410893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DAAFE-BAF8-4DAF-9EF9-894D74A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4000" dirty="0"/>
              <a:t>GMB Services</a:t>
            </a:r>
          </a:p>
        </p:txBody>
      </p:sp>
    </p:spTree>
    <p:extLst>
      <p:ext uri="{BB962C8B-B14F-4D97-AF65-F5344CB8AC3E}">
        <p14:creationId xmlns:p14="http://schemas.microsoft.com/office/powerpoint/2010/main" val="1555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57D8F-3616-4F27-A454-6D2E03DE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AC90-CFFA-4583-A5BB-B1FA9D8351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Navigate to the Services Tab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6390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AD46F5-EFDB-43F8-87EA-F34DF3A00CE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21" y="1695659"/>
            <a:ext cx="5444848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8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83564C-E854-4A8A-87F5-90BCE1360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CATEGORIES ALLOW YOU TO GROUP SIMILAR SERVICES</a:t>
            </a:r>
          </a:p>
          <a:p>
            <a:r>
              <a:rPr lang="en-US" dirty="0"/>
              <a:t>Industry</a:t>
            </a:r>
          </a:p>
          <a:p>
            <a:r>
              <a:rPr lang="en-US" dirty="0"/>
              <a:t>Department</a:t>
            </a:r>
          </a:p>
          <a:p>
            <a:r>
              <a:rPr lang="en-US" dirty="0"/>
              <a:t>Service type (Branding, Financial Services, Education 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360BC-A117-4E85-B27F-A882055F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Service Categories</a:t>
            </a:r>
          </a:p>
        </p:txBody>
      </p:sp>
    </p:spTree>
    <p:extLst>
      <p:ext uri="{BB962C8B-B14F-4D97-AF65-F5344CB8AC3E}">
        <p14:creationId xmlns:p14="http://schemas.microsoft.com/office/powerpoint/2010/main" val="141029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57D8F-3616-4F27-A454-6D2E03DE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AC90-CFFA-4583-A5BB-B1FA9D8351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YOU NEED THE FOLLOWING</a:t>
            </a:r>
          </a:p>
          <a:p>
            <a:r>
              <a:rPr lang="en-US" sz="1600" dirty="0">
                <a:solidFill>
                  <a:schemeClr val="tx1"/>
                </a:solidFill>
              </a:rPr>
              <a:t>Service name</a:t>
            </a:r>
          </a:p>
          <a:p>
            <a:r>
              <a:rPr lang="en-US" sz="1600" dirty="0">
                <a:solidFill>
                  <a:schemeClr val="tx1"/>
                </a:solidFill>
              </a:rPr>
              <a:t>Service price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Description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38914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549897-4CD2-429A-861C-1F3F06961F3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39" y="293930"/>
            <a:ext cx="3826276" cy="58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5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57D8F-3616-4F27-A454-6D2E03DE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AC90-CFFA-4583-A5BB-B1FA9D8351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A COMPLETE SERVICE LISTING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As you add or subtract services from your offerings, make sure to update your collections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39938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C7346B-C14D-4E74-9929-74A345FF169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55" y="1065320"/>
            <a:ext cx="4064882" cy="50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DAAFE-BAF8-4DAF-9EF9-894D74A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04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4000" dirty="0"/>
              <a:t>GMB Products</a:t>
            </a:r>
          </a:p>
        </p:txBody>
      </p:sp>
    </p:spTree>
    <p:extLst>
      <p:ext uri="{BB962C8B-B14F-4D97-AF65-F5344CB8AC3E}">
        <p14:creationId xmlns:p14="http://schemas.microsoft.com/office/powerpoint/2010/main" val="157402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57D8F-3616-4F27-A454-6D2E03DE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Products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AC90-CFFA-4583-A5BB-B1FA9D8351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Navigate to the Products Tab 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A03FE792-7FDF-47E6-B4A6-14505F1FDCD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47" y="1646945"/>
            <a:ext cx="5087192" cy="45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8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83564C-E854-4A8A-87F5-90BCE1360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CATEGORIES ALLOW YOU TO GROUP SIMILAR PRODUCTS</a:t>
            </a:r>
          </a:p>
          <a:p>
            <a:r>
              <a:rPr lang="en-US" dirty="0"/>
              <a:t>Categorize by brand name</a:t>
            </a:r>
          </a:p>
          <a:p>
            <a:r>
              <a:rPr lang="en-US" dirty="0"/>
              <a:t>Style</a:t>
            </a:r>
          </a:p>
          <a:p>
            <a:r>
              <a:rPr lang="en-US" dirty="0"/>
              <a:t>Product type (Shoes, Kitchen Supplies, Food)</a:t>
            </a:r>
          </a:p>
          <a:p>
            <a:r>
              <a:rPr lang="en-US" dirty="0"/>
              <a:t>Size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360BC-A117-4E85-B27F-A882055F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 Categories</a:t>
            </a:r>
          </a:p>
        </p:txBody>
      </p:sp>
    </p:spTree>
    <p:extLst>
      <p:ext uri="{BB962C8B-B14F-4D97-AF65-F5344CB8AC3E}">
        <p14:creationId xmlns:p14="http://schemas.microsoft.com/office/powerpoint/2010/main" val="163463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57D8F-3616-4F27-A454-6D2E03DE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Products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AC90-CFFA-4583-A5BB-B1FA9D8351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YOU NEED THE FOLLOWING</a:t>
            </a:r>
          </a:p>
          <a:p>
            <a:r>
              <a:rPr lang="en-US" sz="1600" dirty="0">
                <a:solidFill>
                  <a:schemeClr val="tx1"/>
                </a:solidFill>
              </a:rPr>
              <a:t>A product image</a:t>
            </a:r>
          </a:p>
          <a:p>
            <a:r>
              <a:rPr lang="en-US" sz="1600" dirty="0">
                <a:solidFill>
                  <a:schemeClr val="tx1"/>
                </a:solidFill>
              </a:rPr>
              <a:t>Product price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Description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A complete CTA with a link*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*</a:t>
            </a:r>
            <a:r>
              <a:rPr lang="en-US" sz="1200" dirty="0">
                <a:solidFill>
                  <a:schemeClr val="tx1"/>
                </a:solidFill>
              </a:rPr>
              <a:t>Multiple CTA options are available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FA585B68-A25A-4536-B710-ADC017D1ABA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443687"/>
            <a:ext cx="3626646" cy="469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8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57D8F-3616-4F27-A454-6D2E03DE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Products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AC90-CFFA-4583-A5BB-B1FA9D8351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A complete product listing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As you add or subtract products from your offerings, make sure to update your collections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3B01F0A3-602E-498B-849D-DDEA9054B2F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51" y="896646"/>
            <a:ext cx="4089104" cy="52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6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FE5E4-10E3-4543-9D2E-BF9CA60691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04193" y="2777601"/>
            <a:ext cx="7164280" cy="770879"/>
          </a:xfrm>
        </p:spPr>
        <p:txBody>
          <a:bodyPr/>
          <a:lstStyle/>
          <a:p>
            <a:r>
              <a:rPr lang="en-CA" dirty="0"/>
              <a:t>People First Marketing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EEFAF86-38DD-40AF-948F-8205CE94FF7B}"/>
              </a:ext>
            </a:extLst>
          </p:cNvPr>
          <p:cNvSpPr txBox="1">
            <a:spLocks/>
          </p:cNvSpPr>
          <p:nvPr/>
        </p:nvSpPr>
        <p:spPr>
          <a:xfrm>
            <a:off x="299190" y="5764347"/>
            <a:ext cx="2690282" cy="77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2"/>
                </a:solidFill>
                <a:latin typeface="Roboto "/>
              </a:rPr>
              <a:t>P: </a:t>
            </a:r>
            <a:r>
              <a:rPr lang="en-US" sz="1600" dirty="0">
                <a:solidFill>
                  <a:schemeClr val="bg2"/>
                </a:solidFill>
                <a:latin typeface="Roboto "/>
              </a:rPr>
              <a:t>519-835-3009</a:t>
            </a:r>
          </a:p>
          <a:p>
            <a:r>
              <a:rPr lang="en-US" sz="1600" b="1" dirty="0">
                <a:solidFill>
                  <a:schemeClr val="bg2"/>
                </a:solidFill>
                <a:latin typeface="Roboto "/>
              </a:rPr>
              <a:t>E: </a:t>
            </a:r>
            <a:r>
              <a:rPr lang="en-US" sz="1600" dirty="0">
                <a:solidFill>
                  <a:schemeClr val="bg2"/>
                </a:solidFill>
                <a:latin typeface="Roboto "/>
              </a:rPr>
              <a:t>hello@2h.media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602DA8-3AAE-4E2A-813A-42B016307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8" y="252072"/>
            <a:ext cx="3434913" cy="72442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97E543B-1FA1-4C08-8D81-F2E0A9712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1" y="4913991"/>
            <a:ext cx="312718" cy="31769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C64B490-9801-4937-AFD7-9AA746D20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6" y="1498345"/>
            <a:ext cx="313714" cy="31769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B9EF90B-F5FC-46B9-9DD5-CD8309F53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1" y="1986295"/>
            <a:ext cx="312718" cy="317697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CFE8BC1-7E74-48F5-91D2-303F206B50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1" y="2474244"/>
            <a:ext cx="312718" cy="31769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DCC5F2C-3F34-4745-B744-9D0682B7E1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1" y="2962193"/>
            <a:ext cx="312718" cy="317697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B8317E4-D058-4FCA-A39E-F0648758D7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1" y="3450142"/>
            <a:ext cx="312718" cy="31769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DC972CD-5771-4A4F-8901-FE05107D2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1" y="3938091"/>
            <a:ext cx="312718" cy="317697"/>
          </a:xfrm>
          <a:prstGeom prst="rect">
            <a:avLst/>
          </a:prstGeom>
        </p:spPr>
      </p:pic>
      <p:pic>
        <p:nvPicPr>
          <p:cNvPr id="24" name="Picture 23" descr="Shape, icon, arrow&#10;&#10;Description automatically generated">
            <a:extLst>
              <a:ext uri="{FF2B5EF4-FFF2-40B4-BE49-F238E27FC236}">
                <a16:creationId xmlns:a16="http://schemas.microsoft.com/office/drawing/2014/main" id="{696587BF-40D3-4599-9FD3-A5CC767783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1" y="4426040"/>
            <a:ext cx="312718" cy="317697"/>
          </a:xfrm>
          <a:prstGeom prst="rect">
            <a:avLst/>
          </a:prstGeom>
        </p:spPr>
      </p:pic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EF6D163-0D80-423F-801E-82FE2500FD43}"/>
              </a:ext>
            </a:extLst>
          </p:cNvPr>
          <p:cNvSpPr txBox="1">
            <a:spLocks/>
          </p:cNvSpPr>
          <p:nvPr/>
        </p:nvSpPr>
        <p:spPr>
          <a:xfrm>
            <a:off x="4466944" y="3847359"/>
            <a:ext cx="7164281" cy="77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Roboto "/>
              </a:rPr>
              <a:t>Using transparency and communication to build business relationships.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134A133-1DF1-4C4C-B7E3-85FB9365E73F}"/>
              </a:ext>
            </a:extLst>
          </p:cNvPr>
          <p:cNvSpPr txBox="1">
            <a:spLocks/>
          </p:cNvSpPr>
          <p:nvPr/>
        </p:nvSpPr>
        <p:spPr>
          <a:xfrm>
            <a:off x="797821" y="1526782"/>
            <a:ext cx="2690282" cy="28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Roboto "/>
              </a:rPr>
              <a:t>Ecommerce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B74841A-9A1A-41FA-AFE1-846446D80CBE}"/>
              </a:ext>
            </a:extLst>
          </p:cNvPr>
          <p:cNvSpPr txBox="1">
            <a:spLocks/>
          </p:cNvSpPr>
          <p:nvPr/>
        </p:nvSpPr>
        <p:spPr>
          <a:xfrm>
            <a:off x="797821" y="2014731"/>
            <a:ext cx="2690282" cy="28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Roboto "/>
              </a:rPr>
              <a:t>Web Development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CD39694-BD1F-4917-8BDC-2DFEA2256243}"/>
              </a:ext>
            </a:extLst>
          </p:cNvPr>
          <p:cNvSpPr txBox="1">
            <a:spLocks/>
          </p:cNvSpPr>
          <p:nvPr/>
        </p:nvSpPr>
        <p:spPr>
          <a:xfrm>
            <a:off x="797821" y="2502680"/>
            <a:ext cx="2690282" cy="28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Roboto "/>
              </a:rPr>
              <a:t>Branding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814D188-A391-4366-9DD4-9CDC8CE7A4B1}"/>
              </a:ext>
            </a:extLst>
          </p:cNvPr>
          <p:cNvSpPr txBox="1">
            <a:spLocks/>
          </p:cNvSpPr>
          <p:nvPr/>
        </p:nvSpPr>
        <p:spPr>
          <a:xfrm>
            <a:off x="797821" y="2990628"/>
            <a:ext cx="2690282" cy="28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Roboto "/>
              </a:rPr>
              <a:t>Email Marketing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9B71EB2-5162-4A07-B26F-4633A4191FA3}"/>
              </a:ext>
            </a:extLst>
          </p:cNvPr>
          <p:cNvSpPr txBox="1">
            <a:spLocks/>
          </p:cNvSpPr>
          <p:nvPr/>
        </p:nvSpPr>
        <p:spPr>
          <a:xfrm>
            <a:off x="797821" y="3478580"/>
            <a:ext cx="2690282" cy="28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Roboto "/>
              </a:rPr>
              <a:t>Film &amp; Photography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68F1E15-D505-428F-B1D4-070005F39718}"/>
              </a:ext>
            </a:extLst>
          </p:cNvPr>
          <p:cNvSpPr txBox="1">
            <a:spLocks/>
          </p:cNvSpPr>
          <p:nvPr/>
        </p:nvSpPr>
        <p:spPr>
          <a:xfrm>
            <a:off x="797821" y="3966529"/>
            <a:ext cx="2690282" cy="28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Roboto "/>
              </a:rPr>
              <a:t>Education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A90866E-4E9A-4D93-A397-1D27EB6B71FB}"/>
              </a:ext>
            </a:extLst>
          </p:cNvPr>
          <p:cNvSpPr txBox="1">
            <a:spLocks/>
          </p:cNvSpPr>
          <p:nvPr/>
        </p:nvSpPr>
        <p:spPr>
          <a:xfrm>
            <a:off x="797821" y="4454478"/>
            <a:ext cx="2690282" cy="28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Roboto "/>
              </a:rPr>
              <a:t>Crowdfunding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347A6C1-1719-4BB6-A95D-0CF2FA418445}"/>
              </a:ext>
            </a:extLst>
          </p:cNvPr>
          <p:cNvSpPr txBox="1">
            <a:spLocks/>
          </p:cNvSpPr>
          <p:nvPr/>
        </p:nvSpPr>
        <p:spPr>
          <a:xfrm>
            <a:off x="797821" y="4942426"/>
            <a:ext cx="2690282" cy="28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Roboto "/>
              </a:rPr>
              <a:t>Digital Marketing</a:t>
            </a:r>
          </a:p>
        </p:txBody>
      </p:sp>
    </p:spTree>
    <p:extLst>
      <p:ext uri="{BB962C8B-B14F-4D97-AF65-F5344CB8AC3E}">
        <p14:creationId xmlns:p14="http://schemas.microsoft.com/office/powerpoint/2010/main" val="285819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DAAFE-BAF8-4DAF-9EF9-894D74A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05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4000" dirty="0"/>
              <a:t>GMB Posts</a:t>
            </a:r>
          </a:p>
        </p:txBody>
      </p:sp>
    </p:spTree>
    <p:extLst>
      <p:ext uri="{BB962C8B-B14F-4D97-AF65-F5344CB8AC3E}">
        <p14:creationId xmlns:p14="http://schemas.microsoft.com/office/powerpoint/2010/main" val="139442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57D8F-3616-4F27-A454-6D2E03DE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AC90-CFFA-4583-A5BB-B1FA9D8351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Navigate to the Posts Tab </a:t>
            </a: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65139E9E-B39C-4DE9-B8B0-0E611E826E5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87" y="2198686"/>
            <a:ext cx="4650548" cy="30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5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83564C-E854-4A8A-87F5-90BCE1360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 fontAlgn="base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POSTS ALLOW YOU TO BROADCAST INFORMATION TO USERS ON A VARIETY OF TOPICS.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Events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News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Offers (sales)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Product information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Sharing company updates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Roboto" panose="02000000000000000000" pitchFamily="2" charset="0"/>
              </a:rPr>
              <a:t>COVID-19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360BC-A117-4E85-B27F-A882055F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Posts? </a:t>
            </a:r>
          </a:p>
        </p:txBody>
      </p:sp>
    </p:spTree>
    <p:extLst>
      <p:ext uri="{BB962C8B-B14F-4D97-AF65-F5344CB8AC3E}">
        <p14:creationId xmlns:p14="http://schemas.microsoft.com/office/powerpoint/2010/main" val="2284137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A164E-0F52-4E04-8EA4-12FB5A0D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Best Post Practices?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48851136-9FD1-468F-A36B-5CBA2C4344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68" y="1951639"/>
            <a:ext cx="7486835" cy="45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15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9321-0DBA-4117-8FB5-6671D352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Build A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239-F0E2-4B86-97D7-EBD86477D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YOU NEED THE FOLLOWING</a:t>
            </a:r>
          </a:p>
          <a:p>
            <a:r>
              <a:rPr lang="en-US" sz="1600" dirty="0">
                <a:solidFill>
                  <a:schemeClr val="tx1"/>
                </a:solidFill>
              </a:rPr>
              <a:t>Picture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Description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Complete CTA*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*Multiple options are available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CA" sz="1600" dirty="0">
              <a:solidFill>
                <a:schemeClr val="tx1"/>
              </a:solidFill>
            </a:endParaRP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48566416-1E89-4B4A-95AB-0D8BE4F4EA5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09" y="627096"/>
            <a:ext cx="2920514" cy="55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>
            <a:extLst>
              <a:ext uri="{FF2B5EF4-FFF2-40B4-BE49-F238E27FC236}">
                <a16:creationId xmlns:a16="http://schemas.microsoft.com/office/drawing/2014/main" id="{7A5382BA-E0DA-4F79-8433-867498C7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/>
          <a:stretch/>
        </p:blipFill>
        <p:spPr bwMode="auto">
          <a:xfrm>
            <a:off x="5572202" y="1634836"/>
            <a:ext cx="3120881" cy="45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88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57D8F-3616-4F27-A454-6D2E03DE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AC90-CFFA-4583-A5BB-B1FA9D8351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Posts are displayed at the bottom of your GMB business listing</a:t>
            </a:r>
          </a:p>
        </p:txBody>
      </p:sp>
      <p:pic>
        <p:nvPicPr>
          <p:cNvPr id="4608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CA5482-DF92-48A9-8593-784D8CF8E0C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51" y="328176"/>
            <a:ext cx="3160449" cy="5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67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DAAFE-BAF8-4DAF-9EF9-894D74A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06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4000" dirty="0"/>
              <a:t>GMB Offers</a:t>
            </a:r>
          </a:p>
        </p:txBody>
      </p:sp>
    </p:spTree>
    <p:extLst>
      <p:ext uri="{BB962C8B-B14F-4D97-AF65-F5344CB8AC3E}">
        <p14:creationId xmlns:p14="http://schemas.microsoft.com/office/powerpoint/2010/main" val="480875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9321-0DBA-4117-8FB5-6671D352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An Offer?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239-F0E2-4B86-97D7-EBD86477D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Offers apply to overall marketing initiatives; they usually contain the following:</a:t>
            </a:r>
          </a:p>
          <a:p>
            <a:r>
              <a:rPr lang="en-US" sz="1600" dirty="0">
                <a:solidFill>
                  <a:schemeClr val="tx1"/>
                </a:solidFill>
              </a:rPr>
              <a:t>Dates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Conditions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Condensed descriptions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CA" sz="1600" dirty="0">
              <a:solidFill>
                <a:schemeClr val="tx1"/>
              </a:solidFill>
            </a:endParaRP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1CB63A48-CC1D-48E8-A45F-FDA627E6571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343561"/>
            <a:ext cx="3630613" cy="34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0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DAAFE-BAF8-4DAF-9EF9-894D74A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07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4000" dirty="0"/>
              <a:t>GMB Events &amp; News</a:t>
            </a:r>
          </a:p>
        </p:txBody>
      </p:sp>
    </p:spTree>
    <p:extLst>
      <p:ext uri="{BB962C8B-B14F-4D97-AF65-F5344CB8AC3E}">
        <p14:creationId xmlns:p14="http://schemas.microsoft.com/office/powerpoint/2010/main" val="65261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9321-0DBA-4117-8FB5-6671D352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An Event?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239-F0E2-4B86-97D7-EBD86477D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A TIME SPECIFIC OFFER</a:t>
            </a:r>
          </a:p>
          <a:p>
            <a:r>
              <a:rPr lang="en-US" sz="1600" dirty="0">
                <a:solidFill>
                  <a:schemeClr val="tx1"/>
                </a:solidFill>
              </a:rPr>
              <a:t>Dates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Conditions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Condensed descriptions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Great for physical locations and time sensitive material</a:t>
            </a:r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3353468D-E117-47E2-B0E1-CF2B41586A3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21" y="1817017"/>
            <a:ext cx="3959118" cy="41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0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4545" y="1521406"/>
            <a:ext cx="7164281" cy="770879"/>
          </a:xfrm>
        </p:spPr>
        <p:txBody>
          <a:bodyPr/>
          <a:lstStyle/>
          <a:p>
            <a:r>
              <a:rPr lang="en-CA" sz="4000" dirty="0"/>
              <a:t>What You’ll Learn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8338F-81A7-48F7-BBE0-BE2E8914DDC5}"/>
              </a:ext>
            </a:extLst>
          </p:cNvPr>
          <p:cNvSpPr txBox="1">
            <a:spLocks/>
          </p:cNvSpPr>
          <p:nvPr/>
        </p:nvSpPr>
        <p:spPr>
          <a:xfrm>
            <a:off x="4314546" y="2539012"/>
            <a:ext cx="7316680" cy="2627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Roboto "/>
              </a:rPr>
              <a:t>How to manage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Roboto "/>
              </a:rPr>
              <a:t>Adding Products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Roboto "/>
              </a:rPr>
              <a:t>Adding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Roboto "/>
              </a:rPr>
              <a:t>Posts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Roboto "/>
              </a:rPr>
              <a:t>Reviews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Roboto "/>
              </a:rPr>
              <a:t>Starting verification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Roboto 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756118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9321-0DBA-4117-8FB5-6671D352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Have News To Share?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239-F0E2-4B86-97D7-EBD86477D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GREAT FOR OFFERING ADDITIONAL INFORMATION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Changes to your business</a:t>
            </a:r>
          </a:p>
          <a:p>
            <a:r>
              <a:rPr lang="en-US" sz="1600" dirty="0">
                <a:solidFill>
                  <a:schemeClr val="tx1"/>
                </a:solidFill>
              </a:rPr>
              <a:t>Changes in related industries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Excellent for sharing information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Should be less sales focused</a:t>
            </a: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9F949033-C62C-48BA-89D3-49DB6C48D1B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06" y="1838697"/>
            <a:ext cx="4581233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03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9321-0DBA-4117-8FB5-6671D352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COVID-19 Posts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239-F0E2-4B86-97D7-EBD86477D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RECOMMENDATIONS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Should be updated as frequently as needed</a:t>
            </a:r>
          </a:p>
          <a:p>
            <a:r>
              <a:rPr lang="en-US" sz="1600" dirty="0">
                <a:solidFill>
                  <a:schemeClr val="tx1"/>
                </a:solidFill>
              </a:rPr>
              <a:t>Webpages or online appointment bookings should be available</a:t>
            </a:r>
          </a:p>
          <a:p>
            <a:r>
              <a:rPr lang="en-US" sz="1600" dirty="0">
                <a:solidFill>
                  <a:schemeClr val="tx1"/>
                </a:solidFill>
              </a:rPr>
              <a:t>Keep the messaging simple and short</a:t>
            </a:r>
          </a:p>
        </p:txBody>
      </p:sp>
      <p:pic>
        <p:nvPicPr>
          <p:cNvPr id="49154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B8772B-1D26-4E96-85D3-21735153DE5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59" y="408374"/>
            <a:ext cx="3175370" cy="57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38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9321-0DBA-4117-8FB5-6671D352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Competitor Posts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239-F0E2-4B86-97D7-EBD86477D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Google keeps an eye on your competition for you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Great for inspiration 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9F4D36F4-5F5F-4420-A300-D3956B01019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48" y="896646"/>
            <a:ext cx="3994522" cy="52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84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DAAFE-BAF8-4DAF-9EF9-894D74A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08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4000" dirty="0"/>
              <a:t>GMB Reviews</a:t>
            </a:r>
          </a:p>
        </p:txBody>
      </p:sp>
    </p:spTree>
    <p:extLst>
      <p:ext uri="{BB962C8B-B14F-4D97-AF65-F5344CB8AC3E}">
        <p14:creationId xmlns:p14="http://schemas.microsoft.com/office/powerpoint/2010/main" val="3249589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A164E-0F52-4E04-8EA4-12FB5A0D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Reviews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86535A34-EE4A-4FF7-9F86-7C273EFC337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347070"/>
            <a:ext cx="3630613" cy="342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3FD73-03C3-4465-8991-AF4F5726F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Navigate to the Reviews Tab </a:t>
            </a:r>
          </a:p>
        </p:txBody>
      </p:sp>
    </p:spTree>
    <p:extLst>
      <p:ext uri="{BB962C8B-B14F-4D97-AF65-F5344CB8AC3E}">
        <p14:creationId xmlns:p14="http://schemas.microsoft.com/office/powerpoint/2010/main" val="1182670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A164E-0F52-4E04-8EA4-12FB5A0D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Managing Reviews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3FD73-03C3-4465-8991-AF4F5726F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Once you have verified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B17D80A7-A4F1-469B-86AE-2F3EB0A26AE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15" y="1553592"/>
            <a:ext cx="4078767" cy="45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433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A164E-0F52-4E04-8EA4-12FB5A0D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Reviews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3FD73-03C3-4465-8991-AF4F5726F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Navigate to the Home Tab</a:t>
            </a:r>
          </a:p>
          <a:p>
            <a:r>
              <a:rPr lang="en-US" sz="1600" dirty="0">
                <a:solidFill>
                  <a:schemeClr val="tx1"/>
                </a:solidFill>
              </a:rPr>
              <a:t>Click share review form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Note: </a:t>
            </a:r>
            <a:r>
              <a:rPr lang="en-US" sz="1400" dirty="0">
                <a:solidFill>
                  <a:schemeClr val="tx1"/>
                </a:solidFill>
              </a:rPr>
              <a:t>You can personalize your review link by updating your Profile Short Name on the Info Tab.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6506BA9E-A617-4DEC-B433-F6E710FCDC3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29" y="914400"/>
            <a:ext cx="407472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82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DAAFE-BAF8-4DAF-9EF9-894D74A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08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4000" dirty="0"/>
              <a:t>GMB Verify</a:t>
            </a:r>
          </a:p>
        </p:txBody>
      </p:sp>
    </p:spTree>
    <p:extLst>
      <p:ext uri="{BB962C8B-B14F-4D97-AF65-F5344CB8AC3E}">
        <p14:creationId xmlns:p14="http://schemas.microsoft.com/office/powerpoint/2010/main" val="3310380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9EA9-311A-47D1-81B6-6AC402C1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48CB-7D57-489C-AB63-98E6CF72FC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account must be verified prior to it being accessible by the public.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1579853-3A87-4686-9EEF-EE5C7922EB52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64" y="1979612"/>
            <a:ext cx="3346112" cy="440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80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9EA9-311A-47D1-81B6-6AC402C1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48CB-7D57-489C-AB63-98E6CF72FC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 haven’t added an address you must enter this information for Google.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information will not be public</a:t>
            </a:r>
            <a:endParaRPr lang="en-US" sz="18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CC4D337-F90F-4C05-B1A7-87DD4802F9C6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64" y="1979613"/>
            <a:ext cx="4806040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3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DAAFE-BAF8-4DAF-9EF9-894D74A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4000" dirty="0"/>
              <a:t>GMB Home</a:t>
            </a:r>
          </a:p>
        </p:txBody>
      </p:sp>
    </p:spTree>
    <p:extLst>
      <p:ext uri="{BB962C8B-B14F-4D97-AF65-F5344CB8AC3E}">
        <p14:creationId xmlns:p14="http://schemas.microsoft.com/office/powerpoint/2010/main" val="360775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96BD-9D65-4FB0-8E6E-18C81427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Choose A Way To Verify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4C99527-189D-4462-8B2E-17354A7C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67" y="1616488"/>
            <a:ext cx="6449266" cy="48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84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ABC191-AFDA-4255-A3E6-E06DCA54710A}"/>
              </a:ext>
            </a:extLst>
          </p:cNvPr>
          <p:cNvSpPr txBox="1"/>
          <p:nvPr/>
        </p:nvSpPr>
        <p:spPr>
          <a:xfrm>
            <a:off x="924757" y="2969554"/>
            <a:ext cx="10342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Google will Snail Mail you a post card.</a:t>
            </a:r>
          </a:p>
        </p:txBody>
      </p:sp>
    </p:spTree>
    <p:extLst>
      <p:ext uri="{BB962C8B-B14F-4D97-AF65-F5344CB8AC3E}">
        <p14:creationId xmlns:p14="http://schemas.microsoft.com/office/powerpoint/2010/main" val="4078219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96BD-9D65-4FB0-8E6E-18C81427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Enter Your Verification Code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4E49805D-F486-4DD2-A4C3-138280CD48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82675"/>
            <a:ext cx="10515600" cy="310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28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96BD-9D65-4FB0-8E6E-18C81427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Enter Your Verification Code</a:t>
            </a:r>
          </a:p>
        </p:txBody>
      </p:sp>
      <p:pic>
        <p:nvPicPr>
          <p:cNvPr id="53250" name="Picture 2">
            <a:extLst>
              <a:ext uri="{FF2B5EF4-FFF2-40B4-BE49-F238E27FC236}">
                <a16:creationId xmlns:a16="http://schemas.microsoft.com/office/drawing/2014/main" id="{3729D43A-8DB4-4D57-B7D7-20CE30394A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43" y="2028825"/>
            <a:ext cx="2826714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08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ABC191-AFDA-4255-A3E6-E06DCA54710A}"/>
              </a:ext>
            </a:extLst>
          </p:cNvPr>
          <p:cNvSpPr txBox="1"/>
          <p:nvPr/>
        </p:nvSpPr>
        <p:spPr>
          <a:xfrm>
            <a:off x="924757" y="2969554"/>
            <a:ext cx="10342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Now What?</a:t>
            </a:r>
            <a:endParaRPr lang="en-CA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85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D553A48-8282-444B-8C19-849EA7455877}"/>
              </a:ext>
            </a:extLst>
          </p:cNvPr>
          <p:cNvSpPr txBox="1">
            <a:spLocks/>
          </p:cNvSpPr>
          <p:nvPr/>
        </p:nvSpPr>
        <p:spPr>
          <a:xfrm>
            <a:off x="4419600" y="2124634"/>
            <a:ext cx="4218049" cy="33863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How do I get the slides?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Visit https://2h.media. The slides are on the workshop page.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How do we connect?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Follow 2H Media on LinkedIn.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Specific questions?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Give us a call.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P: </a:t>
            </a:r>
            <a:r>
              <a:rPr lang="en-US" sz="1400" dirty="0">
                <a:solidFill>
                  <a:schemeClr val="tx1"/>
                </a:solidFill>
              </a:rPr>
              <a:t>519-835-3009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E: </a:t>
            </a:r>
            <a:r>
              <a:rPr lang="en-US" sz="1400" dirty="0">
                <a:solidFill>
                  <a:schemeClr val="tx1"/>
                </a:solidFill>
              </a:rPr>
              <a:t>hello@2h.media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50D6D-7772-4E75-A766-0D5F57654C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4545" y="1034883"/>
            <a:ext cx="7164281" cy="770879"/>
          </a:xfrm>
        </p:spPr>
        <p:txBody>
          <a:bodyPr/>
          <a:lstStyle/>
          <a:p>
            <a:r>
              <a:rPr lang="en-CA" dirty="0"/>
              <a:t>Questions?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34AF9B-F32D-4CAB-AEC3-58D791427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0" y="3102324"/>
            <a:ext cx="3097910" cy="6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636F8-9ADF-41A9-AA36-3C93C0B8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 And Let’s Start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EC765A-33EB-4420-A9A3-968CA3B82F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www.google.com/business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AEDDC865-5CCA-4BB5-922E-5C8A283219B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84" y="900124"/>
            <a:ext cx="4144863" cy="52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8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636F8-9ADF-41A9-AA36-3C93C0B8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EC765A-33EB-4420-A9A3-968CA3B82F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Navigate to the User Tab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EDC26772-C36F-4EAF-8139-C8D80947497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27" y="1766656"/>
            <a:ext cx="4531466" cy="45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7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DAAFE-BAF8-4DAF-9EF9-894D74AC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1F017-CEDB-466B-AC21-14814C062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4000" dirty="0"/>
              <a:t>GMB Users</a:t>
            </a:r>
          </a:p>
        </p:txBody>
      </p:sp>
    </p:spTree>
    <p:extLst>
      <p:ext uri="{BB962C8B-B14F-4D97-AF65-F5344CB8AC3E}">
        <p14:creationId xmlns:p14="http://schemas.microsoft.com/office/powerpoint/2010/main" val="293830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62455B-78C4-434C-A5B8-15B73DD5CA1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5" b="13135"/>
          <a:stretch>
            <a:fillRect/>
          </a:stretch>
        </p:blipFill>
        <p:spPr bwMode="auto">
          <a:xfrm>
            <a:off x="1657438" y="1075756"/>
            <a:ext cx="8877125" cy="47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6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0481F649-0A39-4B29-A7A3-F6151172136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b="6980"/>
          <a:stretch>
            <a:fillRect/>
          </a:stretch>
        </p:blipFill>
        <p:spPr bwMode="auto">
          <a:xfrm>
            <a:off x="1645698" y="1069532"/>
            <a:ext cx="8900604" cy="47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0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D1426"/>
      </a:dk1>
      <a:lt1>
        <a:sysClr val="window" lastClr="FFFFFF"/>
      </a:lt1>
      <a:dk2>
        <a:srgbClr val="44546A"/>
      </a:dk2>
      <a:lt2>
        <a:srgbClr val="F8F8F6"/>
      </a:lt2>
      <a:accent1>
        <a:srgbClr val="C20B15"/>
      </a:accent1>
      <a:accent2>
        <a:srgbClr val="E04A52"/>
      </a:accent2>
      <a:accent3>
        <a:srgbClr val="586874"/>
      </a:accent3>
      <a:accent4>
        <a:srgbClr val="C1AC93"/>
      </a:accent4>
      <a:accent5>
        <a:srgbClr val="D1C2B5"/>
      </a:accent5>
      <a:accent6>
        <a:srgbClr val="000000"/>
      </a:accent6>
      <a:hlink>
        <a:srgbClr val="BFBFBF"/>
      </a:hlink>
      <a:folHlink>
        <a:srgbClr val="C20B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Widescreen</PresentationFormat>
  <Paragraphs>179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Quattrocento Sans</vt:lpstr>
      <vt:lpstr>Roboto </vt:lpstr>
      <vt:lpstr>Arial</vt:lpstr>
      <vt:lpstr>Calibri</vt:lpstr>
      <vt:lpstr>Roboto</vt:lpstr>
      <vt:lpstr>Roboto Black</vt:lpstr>
      <vt:lpstr>Office Theme</vt:lpstr>
      <vt:lpstr>Google My Business</vt:lpstr>
      <vt:lpstr>PowerPoint Presentation</vt:lpstr>
      <vt:lpstr>PowerPoint Presentation</vt:lpstr>
      <vt:lpstr>01</vt:lpstr>
      <vt:lpstr>Log In And Let’s Start </vt:lpstr>
      <vt:lpstr>Homepage</vt:lpstr>
      <vt:lpstr>02</vt:lpstr>
      <vt:lpstr>PowerPoint Presentation</vt:lpstr>
      <vt:lpstr>PowerPoint Presentation</vt:lpstr>
      <vt:lpstr>03</vt:lpstr>
      <vt:lpstr>Adding Services</vt:lpstr>
      <vt:lpstr>Service Categories</vt:lpstr>
      <vt:lpstr>Adding Services</vt:lpstr>
      <vt:lpstr>Adding Services</vt:lpstr>
      <vt:lpstr>04</vt:lpstr>
      <vt:lpstr>Adding Products</vt:lpstr>
      <vt:lpstr>Product Categories</vt:lpstr>
      <vt:lpstr>Adding Products</vt:lpstr>
      <vt:lpstr>Adding Products</vt:lpstr>
      <vt:lpstr>05</vt:lpstr>
      <vt:lpstr>Posts</vt:lpstr>
      <vt:lpstr>What Are Posts? </vt:lpstr>
      <vt:lpstr>Best Post Practices? </vt:lpstr>
      <vt:lpstr>Build A Post</vt:lpstr>
      <vt:lpstr>Posts</vt:lpstr>
      <vt:lpstr>06</vt:lpstr>
      <vt:lpstr>What Is An Offer? </vt:lpstr>
      <vt:lpstr>07</vt:lpstr>
      <vt:lpstr>What Is An Event? </vt:lpstr>
      <vt:lpstr>Have News To Share? </vt:lpstr>
      <vt:lpstr>COVID-19 Posts</vt:lpstr>
      <vt:lpstr>Competitor Posts </vt:lpstr>
      <vt:lpstr>08</vt:lpstr>
      <vt:lpstr>Reviews</vt:lpstr>
      <vt:lpstr>Managing Reviews</vt:lpstr>
      <vt:lpstr>Getting Reviews</vt:lpstr>
      <vt:lpstr>08</vt:lpstr>
      <vt:lpstr>Verification</vt:lpstr>
      <vt:lpstr>Verification</vt:lpstr>
      <vt:lpstr>Choose A Way To Verify</vt:lpstr>
      <vt:lpstr>PowerPoint Presentation</vt:lpstr>
      <vt:lpstr>Enter Your Verification Code</vt:lpstr>
      <vt:lpstr>Enter Your Verification Code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Varasteh</dc:creator>
  <cp:lastModifiedBy>2H Media</cp:lastModifiedBy>
  <cp:revision>28</cp:revision>
  <dcterms:created xsi:type="dcterms:W3CDTF">2021-07-16T20:25:48Z</dcterms:created>
  <dcterms:modified xsi:type="dcterms:W3CDTF">2021-07-19T16:03:05Z</dcterms:modified>
</cp:coreProperties>
</file>