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72" r:id="rId6"/>
    <p:sldId id="273" r:id="rId7"/>
    <p:sldId id="274" r:id="rId8"/>
    <p:sldId id="264" r:id="rId9"/>
    <p:sldId id="269" r:id="rId10"/>
    <p:sldId id="275" r:id="rId11"/>
    <p:sldId id="276" r:id="rId12"/>
    <p:sldId id="27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2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8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6EFAE0-1B92-4092-8F28-48FA597500C4}"/>
              </a:ext>
            </a:extLst>
          </p:cNvPr>
          <p:cNvSpPr/>
          <p:nvPr userDrawn="1"/>
        </p:nvSpPr>
        <p:spPr>
          <a:xfrm>
            <a:off x="1203298" y="4281777"/>
            <a:ext cx="4287078" cy="130401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56EEE-9E2A-4C77-B011-CB50FD1FE7DA}"/>
              </a:ext>
            </a:extLst>
          </p:cNvPr>
          <p:cNvSpPr/>
          <p:nvPr userDrawn="1"/>
        </p:nvSpPr>
        <p:spPr>
          <a:xfrm>
            <a:off x="1524000" y="1464129"/>
            <a:ext cx="4572000" cy="379367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868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B919-D49C-431B-BBAF-6960F81D3E95}" type="datetimeFigureOut">
              <a:rPr lang="en-CA" smtClean="0"/>
              <a:t>2021-07-12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AD6E8-6334-48FE-A3F6-1AC7648E07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05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6EFAE0-1B92-4092-8F28-48FA597500C4}"/>
              </a:ext>
            </a:extLst>
          </p:cNvPr>
          <p:cNvSpPr/>
          <p:nvPr userDrawn="1"/>
        </p:nvSpPr>
        <p:spPr>
          <a:xfrm>
            <a:off x="1203298" y="1435162"/>
            <a:ext cx="4287078" cy="130401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56EEE-9E2A-4C77-B011-CB50FD1FE7DA}"/>
              </a:ext>
            </a:extLst>
          </p:cNvPr>
          <p:cNvSpPr/>
          <p:nvPr userDrawn="1"/>
        </p:nvSpPr>
        <p:spPr>
          <a:xfrm>
            <a:off x="1524000" y="680356"/>
            <a:ext cx="4572000" cy="173082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18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10" y="749331"/>
            <a:ext cx="78207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09" y="2424341"/>
            <a:ext cx="7820703" cy="16649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D9458E-B22D-4F7C-A651-874FE074BEA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88472" y="749331"/>
            <a:ext cx="3086100" cy="5673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4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B919-D49C-431B-BBAF-6960F81D3E95}" type="datetimeFigureOut">
              <a:rPr lang="en-CA" smtClean="0"/>
              <a:t>2021-07-12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AD6E8-6334-48FE-A3F6-1AC7648E07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15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B919-D49C-431B-BBAF-6960F81D3E95}" type="datetimeFigureOut">
              <a:rPr lang="en-CA" smtClean="0"/>
              <a:t>2021-07-12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AD6E8-6334-48FE-A3F6-1AC7648E07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1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B919-D49C-431B-BBAF-6960F81D3E95}" type="datetimeFigureOut">
              <a:rPr lang="en-CA" smtClean="0"/>
              <a:t>2021-07-12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AD6E8-6334-48FE-A3F6-1AC7648E07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0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B919-D49C-431B-BBAF-6960F81D3E95}" type="datetimeFigureOut">
              <a:rPr lang="en-CA" smtClean="0"/>
              <a:t>2021-07-12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AD6E8-6334-48FE-A3F6-1AC7648E07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41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B919-D49C-431B-BBAF-6960F81D3E95}" type="datetimeFigureOut">
              <a:rPr lang="en-CA" smtClean="0"/>
              <a:t>2021-07-12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AD6E8-6334-48FE-A3F6-1AC7648E07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27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B919-D49C-431B-BBAF-6960F81D3E95}" type="datetimeFigureOut">
              <a:rPr lang="en-CA" smtClean="0"/>
              <a:t>2021-07-12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AD6E8-6334-48FE-A3F6-1AC7648E07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9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5257800" cy="166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9E4E0BA-BA07-488D-B780-344D2DE9097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56" y="6192176"/>
            <a:ext cx="1662953" cy="2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b="0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ection.canada.ca/food-label-requirements/labelling/industry/food-labelling-requirements-checklist/eng/1393275252175/1393275314581" TargetMode="External"/><Relationship Id="rId2" Type="http://schemas.openxmlformats.org/officeDocument/2006/relationships/hyperlink" Target="https://www.competitionbureau.gc.ca/eic/site/cb-bc.nsf/eng/01248.html#sec2.1.2Langu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ada.ca/en/health-canada/services/technical-documents-labelling-requirements/design-templates-nutrition-facts-list-ingredient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2h.media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6EEB-1CFD-4CBC-A9AF-86FE21C03B59}"/>
              </a:ext>
            </a:extLst>
          </p:cNvPr>
          <p:cNvSpPr txBox="1">
            <a:spLocks/>
          </p:cNvSpPr>
          <p:nvPr/>
        </p:nvSpPr>
        <p:spPr>
          <a:xfrm>
            <a:off x="1524000" y="2541813"/>
            <a:ext cx="9144000" cy="968149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Product Packaging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90C09-44E9-4BF2-8698-86541519A74B}"/>
              </a:ext>
            </a:extLst>
          </p:cNvPr>
          <p:cNvSpPr txBox="1">
            <a:spLocks/>
          </p:cNvSpPr>
          <p:nvPr/>
        </p:nvSpPr>
        <p:spPr>
          <a:xfrm>
            <a:off x="1524000" y="3879624"/>
            <a:ext cx="9144000" cy="354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r"/>
            <a:r>
              <a:rPr lang="en-US" b="1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LEARN WHERE TO START AND WHAT TO PREPARE FOR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32B632-7131-457C-A231-A7B8D4EC753E}"/>
              </a:ext>
            </a:extLst>
          </p:cNvPr>
          <p:cNvCxnSpPr>
            <a:cxnSpLocks/>
          </p:cNvCxnSpPr>
          <p:nvPr/>
        </p:nvCxnSpPr>
        <p:spPr>
          <a:xfrm>
            <a:off x="2128157" y="3661622"/>
            <a:ext cx="85398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3F620823-1997-4A75-B64A-A67A466E3FB2}"/>
              </a:ext>
            </a:extLst>
          </p:cNvPr>
          <p:cNvSpPr txBox="1">
            <a:spLocks/>
          </p:cNvSpPr>
          <p:nvPr/>
        </p:nvSpPr>
        <p:spPr>
          <a:xfrm>
            <a:off x="1192412" y="854532"/>
            <a:ext cx="320702" cy="3395520"/>
          </a:xfrm>
          <a:prstGeom prst="rect">
            <a:avLst/>
          </a:prstGeom>
        </p:spPr>
        <p:txBody>
          <a:bodyPr vert="vert27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400" dirty="0"/>
              <a:t>Last Updated | July 12, 2021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D695AEBC-7EEC-42BA-B16E-463626901786}"/>
              </a:ext>
            </a:extLst>
          </p:cNvPr>
          <p:cNvSpPr txBox="1">
            <a:spLocks/>
          </p:cNvSpPr>
          <p:nvPr/>
        </p:nvSpPr>
        <p:spPr>
          <a:xfrm>
            <a:off x="1524000" y="2095092"/>
            <a:ext cx="9144000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Beginner</a:t>
            </a:r>
          </a:p>
        </p:txBody>
      </p:sp>
    </p:spTree>
    <p:extLst>
      <p:ext uri="{BB962C8B-B14F-4D97-AF65-F5344CB8AC3E}">
        <p14:creationId xmlns:p14="http://schemas.microsoft.com/office/powerpoint/2010/main" val="398750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E62F-8523-4675-9A3C-AF4E401493C9}"/>
              </a:ext>
            </a:extLst>
          </p:cNvPr>
          <p:cNvSpPr txBox="1">
            <a:spLocks/>
          </p:cNvSpPr>
          <p:nvPr/>
        </p:nvSpPr>
        <p:spPr>
          <a:xfrm>
            <a:off x="1524000" y="674913"/>
            <a:ext cx="9144000" cy="968149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Manufacturing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833A1-EA27-4348-A40C-FBCC23E352E4}"/>
              </a:ext>
            </a:extLst>
          </p:cNvPr>
          <p:cNvSpPr txBox="1">
            <a:spLocks/>
          </p:cNvSpPr>
          <p:nvPr/>
        </p:nvSpPr>
        <p:spPr>
          <a:xfrm>
            <a:off x="1524000" y="2012724"/>
            <a:ext cx="9144000" cy="354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r"/>
            <a:r>
              <a:rPr lang="en-US" b="1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Where to manufacture and What to Ask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6CE975-B8F4-4C63-8605-2EF2426A010A}"/>
              </a:ext>
            </a:extLst>
          </p:cNvPr>
          <p:cNvCxnSpPr>
            <a:cxnSpLocks/>
          </p:cNvCxnSpPr>
          <p:nvPr/>
        </p:nvCxnSpPr>
        <p:spPr>
          <a:xfrm>
            <a:off x="2128157" y="1794722"/>
            <a:ext cx="85398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021C-6C95-4DA7-A450-E091C7DFD650}"/>
              </a:ext>
            </a:extLst>
          </p:cNvPr>
          <p:cNvSpPr txBox="1"/>
          <p:nvPr/>
        </p:nvSpPr>
        <p:spPr>
          <a:xfrm>
            <a:off x="1137556" y="3429000"/>
            <a:ext cx="2993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Local Manufacturing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Can be expensive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Great for small runs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Faster delivery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Inexpensive shipping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Often less complicated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Typically more reliable in specialty cases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3C59D-9706-4E7D-8858-2769FFECCE53}"/>
              </a:ext>
            </a:extLst>
          </p:cNvPr>
          <p:cNvSpPr txBox="1"/>
          <p:nvPr/>
        </p:nvSpPr>
        <p:spPr>
          <a:xfrm>
            <a:off x="4321628" y="3429000"/>
            <a:ext cx="29935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Foreign Manufacturing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Prices vary by country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Best for large runs (5,000+)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Slow delivery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Expensive shipping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Can be complicated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Quality varies by country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Service can be excellent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59145-9968-4547-9E7E-D9055889E1BE}"/>
              </a:ext>
            </a:extLst>
          </p:cNvPr>
          <p:cNvSpPr txBox="1"/>
          <p:nvPr/>
        </p:nvSpPr>
        <p:spPr>
          <a:xfrm>
            <a:off x="8060872" y="3423557"/>
            <a:ext cx="29935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Important </a:t>
            </a:r>
            <a:r>
              <a:rPr lang="en-CA" sz="1600" b="1" cap="all" dirty="0" err="1">
                <a:solidFill>
                  <a:schemeClr val="tx2"/>
                </a:solidFill>
              </a:rPr>
              <a:t>qUESTIONS</a:t>
            </a:r>
            <a:endParaRPr lang="en-CA" sz="1600" b="1" cap="all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What is your MOQ?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Can you provide quotes for A, B, and C quantities?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Do you provide physical proofs?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What are your shipping terms?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2630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59D4C1-D609-4664-8167-C68C2B111B7E}"/>
              </a:ext>
            </a:extLst>
          </p:cNvPr>
          <p:cNvCxnSpPr>
            <a:cxnSpLocks/>
          </p:cNvCxnSpPr>
          <p:nvPr/>
        </p:nvCxnSpPr>
        <p:spPr>
          <a:xfrm>
            <a:off x="2950028" y="2394965"/>
            <a:ext cx="85398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368223-6C71-4972-AB18-D686CA42F7C8}"/>
              </a:ext>
            </a:extLst>
          </p:cNvPr>
          <p:cNvSpPr/>
          <p:nvPr/>
        </p:nvSpPr>
        <p:spPr>
          <a:xfrm>
            <a:off x="304799" y="4804611"/>
            <a:ext cx="4093029" cy="1128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08D95-0CCF-42B7-957E-146C7CF1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002" y="1274477"/>
            <a:ext cx="5374869" cy="1325563"/>
          </a:xfrm>
        </p:spPr>
        <p:txBody>
          <a:bodyPr/>
          <a:lstStyle/>
          <a:p>
            <a:pPr algn="r"/>
            <a:r>
              <a:rPr lang="en-CA" dirty="0"/>
              <a:t>Premium Finishes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9F0-9E1E-49D9-9E6C-7A914E9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886" y="2600040"/>
            <a:ext cx="5001985" cy="503917"/>
          </a:xfrm>
        </p:spPr>
        <p:txBody>
          <a:bodyPr>
            <a:normAutofit/>
          </a:bodyPr>
          <a:lstStyle/>
          <a:p>
            <a:pPr algn="r"/>
            <a:r>
              <a:rPr lang="en-CA" b="1" cap="all" dirty="0"/>
              <a:t>Prepare to Print 20,000+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8D1D185-D8EF-4AB2-9B0B-0AA75A2C1858}"/>
              </a:ext>
            </a:extLst>
          </p:cNvPr>
          <p:cNvSpPr txBox="1">
            <a:spLocks/>
          </p:cNvSpPr>
          <p:nvPr/>
        </p:nvSpPr>
        <p:spPr>
          <a:xfrm>
            <a:off x="304799" y="1356707"/>
            <a:ext cx="320702" cy="3395520"/>
          </a:xfrm>
          <a:prstGeom prst="rect">
            <a:avLst/>
          </a:prstGeom>
        </p:spPr>
        <p:txBody>
          <a:bodyPr vert="vert27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400" dirty="0"/>
              <a:t>Pure </a:t>
            </a:r>
            <a:r>
              <a:rPr lang="en-US" sz="1400" dirty="0" err="1"/>
              <a:t>Nutriends</a:t>
            </a:r>
            <a:r>
              <a:rPr lang="en-US" sz="1400" dirty="0"/>
              <a:t>, 2021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0ABB6A-89D7-430A-BAF9-0EDC02BC397A}"/>
              </a:ext>
            </a:extLst>
          </p:cNvPr>
          <p:cNvSpPr txBox="1">
            <a:spLocks/>
          </p:cNvSpPr>
          <p:nvPr/>
        </p:nvSpPr>
        <p:spPr>
          <a:xfrm>
            <a:off x="6487886" y="3233368"/>
            <a:ext cx="5042857" cy="2350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Spot UV (Glossy Sections)</a:t>
            </a:r>
          </a:p>
          <a:p>
            <a:r>
              <a:rPr lang="en-CA" dirty="0"/>
              <a:t>Foil Printing (Shiny Sections)</a:t>
            </a:r>
          </a:p>
          <a:p>
            <a:r>
              <a:rPr lang="en-CA" dirty="0"/>
              <a:t>Embossing (Raised Sections)</a:t>
            </a:r>
          </a:p>
          <a:p>
            <a:r>
              <a:rPr lang="en-CA" dirty="0"/>
              <a:t>Letterpress (Imprinted Text)</a:t>
            </a:r>
          </a:p>
          <a:p>
            <a:r>
              <a:rPr lang="en-CA" dirty="0"/>
              <a:t>Premium Materials (Cotton, Hemp, Wood, Metal, etc.)</a:t>
            </a:r>
          </a:p>
          <a:p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9CF4D-49A6-4E12-B006-C0F4115A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57" y="1420436"/>
            <a:ext cx="5406190" cy="41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E62F-8523-4675-9A3C-AF4E401493C9}"/>
              </a:ext>
            </a:extLst>
          </p:cNvPr>
          <p:cNvSpPr txBox="1">
            <a:spLocks/>
          </p:cNvSpPr>
          <p:nvPr/>
        </p:nvSpPr>
        <p:spPr>
          <a:xfrm>
            <a:off x="1524000" y="674913"/>
            <a:ext cx="9144000" cy="968149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Regional Packaging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833A1-EA27-4348-A40C-FBCC23E352E4}"/>
              </a:ext>
            </a:extLst>
          </p:cNvPr>
          <p:cNvSpPr txBox="1">
            <a:spLocks/>
          </p:cNvSpPr>
          <p:nvPr/>
        </p:nvSpPr>
        <p:spPr>
          <a:xfrm>
            <a:off x="1524000" y="2012724"/>
            <a:ext cx="9144000" cy="354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r"/>
            <a:r>
              <a:rPr lang="en-US" b="1" i="0" dirty="0" err="1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Emballage</a:t>
            </a:r>
            <a:r>
              <a:rPr lang="en-US" b="1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Régional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6CE975-B8F4-4C63-8605-2EF2426A010A}"/>
              </a:ext>
            </a:extLst>
          </p:cNvPr>
          <p:cNvCxnSpPr>
            <a:cxnSpLocks/>
          </p:cNvCxnSpPr>
          <p:nvPr/>
        </p:nvCxnSpPr>
        <p:spPr>
          <a:xfrm>
            <a:off x="2128157" y="1794722"/>
            <a:ext cx="85398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021C-6C95-4DA7-A450-E091C7DFD650}"/>
              </a:ext>
            </a:extLst>
          </p:cNvPr>
          <p:cNvSpPr txBox="1"/>
          <p:nvPr/>
        </p:nvSpPr>
        <p:spPr>
          <a:xfrm>
            <a:off x="1137556" y="3429000"/>
            <a:ext cx="2993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Labelling Requirements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You are responsible for all requirements so do your own research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Consult a lawyer or a government body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>
                <a:hlinkClick r:id="rId2"/>
              </a:rPr>
              <a:t>The government has a lot of helpful information</a:t>
            </a: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3C59D-9706-4E7D-8858-2769FFECCE53}"/>
              </a:ext>
            </a:extLst>
          </p:cNvPr>
          <p:cNvSpPr txBox="1"/>
          <p:nvPr/>
        </p:nvSpPr>
        <p:spPr>
          <a:xfrm>
            <a:off x="4321628" y="3429000"/>
            <a:ext cx="29935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Food Packaging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Certain industries have very strict requirements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>
                <a:hlinkClick r:id="rId3"/>
              </a:rPr>
              <a:t>The government has a comprehensive checklist</a:t>
            </a: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>
                <a:hlinkClick r:id="rId4"/>
              </a:rPr>
              <a:t>The government will provide nutrition label templates for free</a:t>
            </a: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Plan to perform a nutrition test in an independent lab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59145-9968-4547-9E7E-D9055889E1BE}"/>
              </a:ext>
            </a:extLst>
          </p:cNvPr>
          <p:cNvSpPr txBox="1"/>
          <p:nvPr/>
        </p:nvSpPr>
        <p:spPr>
          <a:xfrm>
            <a:off x="8060872" y="3423557"/>
            <a:ext cx="2993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Common Missteps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Using the Canadian Maple Leaf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Relying on free translation software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Shrinking bar codes, nutrition labels, disclaimers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Poor colour contrast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Missing CE Marking and safety markings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37700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59F8F6-BC11-4585-A3D1-C61E61CB03E3}"/>
              </a:ext>
            </a:extLst>
          </p:cNvPr>
          <p:cNvSpPr/>
          <p:nvPr/>
        </p:nvSpPr>
        <p:spPr>
          <a:xfrm>
            <a:off x="0" y="0"/>
            <a:ext cx="37229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13A71-D661-4661-A9F7-5E271BF2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614" y="595985"/>
            <a:ext cx="7391400" cy="1309015"/>
          </a:xfrm>
        </p:spPr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A419-734B-4BAE-A62C-C4244132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612" y="1857337"/>
            <a:ext cx="7391400" cy="3634505"/>
          </a:xfrm>
        </p:spPr>
        <p:txBody>
          <a:bodyPr>
            <a:normAutofit fontScale="92500" lnSpcReduction="20000"/>
          </a:bodyPr>
          <a:lstStyle/>
          <a:p>
            <a:r>
              <a:rPr lang="en-US" b="1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How do I get the slides?</a:t>
            </a:r>
          </a:p>
          <a:p>
            <a:r>
              <a:rPr lang="en-US" b="0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Visit </a:t>
            </a:r>
            <a:r>
              <a:rPr lang="en-US" b="0" i="0" dirty="0">
                <a:solidFill>
                  <a:srgbClr val="0D1426"/>
                </a:solidFill>
                <a:effectLst/>
                <a:latin typeface="Roboto" panose="02000000000000000000" pitchFamily="2" charset="0"/>
                <a:hlinkClick r:id="rId2"/>
              </a:rPr>
              <a:t>https://2h.media</a:t>
            </a:r>
            <a:r>
              <a:rPr lang="en-US" b="0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. The slides are on the workshop page.</a:t>
            </a:r>
            <a:br>
              <a:rPr lang="en-US" b="0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0D1426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How do we connect?</a:t>
            </a:r>
          </a:p>
          <a:p>
            <a:r>
              <a:rPr lang="en-US" b="0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Follow 2H Media on LinkedIn.</a:t>
            </a:r>
            <a:br>
              <a:rPr lang="en-US" b="0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0D1426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Specific questions?</a:t>
            </a:r>
          </a:p>
          <a:p>
            <a:r>
              <a:rPr lang="en-US" b="0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Give us a call.</a:t>
            </a:r>
          </a:p>
          <a:p>
            <a:r>
              <a:rPr lang="en-US" b="1" dirty="0">
                <a:solidFill>
                  <a:srgbClr val="0D1426"/>
                </a:solidFill>
                <a:latin typeface="Roboto" panose="02000000000000000000" pitchFamily="2" charset="0"/>
              </a:rPr>
              <a:t>P: </a:t>
            </a:r>
            <a:r>
              <a:rPr lang="en-US" dirty="0">
                <a:solidFill>
                  <a:srgbClr val="0D1426"/>
                </a:solidFill>
                <a:latin typeface="Roboto" panose="02000000000000000000" pitchFamily="2" charset="0"/>
              </a:rPr>
              <a:t>519-835-3009</a:t>
            </a:r>
          </a:p>
          <a:p>
            <a:r>
              <a:rPr lang="en-US" b="1" dirty="0">
                <a:solidFill>
                  <a:srgbClr val="0D1426"/>
                </a:solidFill>
                <a:latin typeface="Roboto" panose="02000000000000000000" pitchFamily="2" charset="0"/>
              </a:rPr>
              <a:t>E: </a:t>
            </a:r>
            <a:r>
              <a:rPr lang="en-US" dirty="0">
                <a:solidFill>
                  <a:srgbClr val="0D1426"/>
                </a:solidFill>
                <a:latin typeface="Roboto" panose="02000000000000000000" pitchFamily="2" charset="0"/>
              </a:rPr>
              <a:t>hello@2h.media</a:t>
            </a:r>
            <a:endParaRPr lang="en-CA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0C09FAB-AB13-4EF6-8D51-2AECA6BC4F51}"/>
              </a:ext>
            </a:extLst>
          </p:cNvPr>
          <p:cNvSpPr txBox="1">
            <a:spLocks/>
          </p:cNvSpPr>
          <p:nvPr/>
        </p:nvSpPr>
        <p:spPr>
          <a:xfrm>
            <a:off x="288471" y="4225711"/>
            <a:ext cx="3194957" cy="1665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</a:pPr>
            <a:r>
              <a:rPr lang="en-CA" dirty="0"/>
              <a:t>Plan your product line with a Product Packaging Canvas, available free on sprintpoint.ca.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3C3F20-E365-466C-B486-5895EF67D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5" y="1009246"/>
            <a:ext cx="3049011" cy="488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0B94B-815B-4112-966F-EF2532B95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71" y="1857337"/>
            <a:ext cx="3101846" cy="20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8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59F8F6-BC11-4585-A3D1-C61E61CB03E3}"/>
              </a:ext>
            </a:extLst>
          </p:cNvPr>
          <p:cNvSpPr/>
          <p:nvPr/>
        </p:nvSpPr>
        <p:spPr>
          <a:xfrm>
            <a:off x="0" y="0"/>
            <a:ext cx="37229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13A71-D661-4661-A9F7-5E271BF2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614" y="595985"/>
            <a:ext cx="7391400" cy="1309015"/>
          </a:xfrm>
        </p:spPr>
        <p:txBody>
          <a:bodyPr/>
          <a:lstStyle/>
          <a:p>
            <a:r>
              <a:rPr lang="en-CA" dirty="0"/>
              <a:t>People First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A419-734B-4BAE-A62C-C4244132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612" y="1857338"/>
            <a:ext cx="7391400" cy="825494"/>
          </a:xfrm>
        </p:spPr>
        <p:txBody>
          <a:bodyPr/>
          <a:lstStyle/>
          <a:p>
            <a:r>
              <a:rPr lang="en-US" b="0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Using transparency and communication to build business relationships.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0AA197-DEF5-470F-8509-0F8BB77DE07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88471" y="1535116"/>
            <a:ext cx="3194957" cy="3681155"/>
          </a:xfrm>
        </p:spPr>
        <p:txBody>
          <a:bodyPr/>
          <a:lstStyle/>
          <a:p>
            <a:pPr marL="342900" indent="-342900">
              <a:buSzPct val="120000"/>
              <a:buBlip>
                <a:blip r:embed="rId2"/>
              </a:buBlip>
            </a:pPr>
            <a:r>
              <a:rPr lang="en-CA" dirty="0"/>
              <a:t>Ecommerce</a:t>
            </a:r>
          </a:p>
          <a:p>
            <a:pPr marL="342900" indent="-342900">
              <a:buSzPct val="120000"/>
              <a:buBlip>
                <a:blip r:embed="rId3"/>
              </a:buBlip>
            </a:pPr>
            <a:r>
              <a:rPr lang="en-CA" dirty="0"/>
              <a:t>Web Development</a:t>
            </a:r>
          </a:p>
          <a:p>
            <a:pPr marL="342900" indent="-342900">
              <a:buSzPct val="120000"/>
              <a:buBlip>
                <a:blip r:embed="rId4"/>
              </a:buBlip>
            </a:pPr>
            <a:r>
              <a:rPr lang="en-CA" dirty="0"/>
              <a:t>Branding</a:t>
            </a:r>
          </a:p>
          <a:p>
            <a:pPr marL="342900" indent="-342900">
              <a:buSzPct val="120000"/>
              <a:buBlip>
                <a:blip r:embed="rId5"/>
              </a:buBlip>
            </a:pPr>
            <a:r>
              <a:rPr lang="en-CA" dirty="0"/>
              <a:t>Email Marketing</a:t>
            </a:r>
          </a:p>
          <a:p>
            <a:pPr marL="342900" indent="-342900">
              <a:buSzPct val="120000"/>
              <a:buBlip>
                <a:blip r:embed="rId6"/>
              </a:buBlip>
            </a:pPr>
            <a:r>
              <a:rPr lang="en-CA" dirty="0"/>
              <a:t>Film &amp; Photography</a:t>
            </a:r>
          </a:p>
          <a:p>
            <a:pPr marL="342900" indent="-342900">
              <a:buSzPct val="120000"/>
              <a:buBlip>
                <a:blip r:embed="rId7"/>
              </a:buBlip>
            </a:pPr>
            <a:r>
              <a:rPr lang="en-CA" dirty="0"/>
              <a:t>Education</a:t>
            </a:r>
          </a:p>
          <a:p>
            <a:pPr marL="342900" indent="-342900">
              <a:buSzPct val="120000"/>
              <a:buBlip>
                <a:blip r:embed="rId8"/>
              </a:buBlip>
            </a:pPr>
            <a:r>
              <a:rPr lang="en-CA" dirty="0"/>
              <a:t>Crowdfunding</a:t>
            </a:r>
          </a:p>
          <a:p>
            <a:pPr marL="342900" indent="-342900">
              <a:buSzPct val="120000"/>
              <a:buBlip>
                <a:blip r:embed="rId9"/>
              </a:buBlip>
            </a:pPr>
            <a:r>
              <a:rPr lang="en-CA" dirty="0"/>
              <a:t>Digital Advertising</a:t>
            </a:r>
          </a:p>
        </p:txBody>
      </p:sp>
      <p:pic>
        <p:nvPicPr>
          <p:cNvPr id="10" name="Content Placeholder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22FB11-1E5C-4CFE-9E81-D4AFAF2DC0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" y="360748"/>
            <a:ext cx="3100363" cy="6538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727C73-79E1-4E71-95D2-08C3DA08AE04}"/>
              </a:ext>
            </a:extLst>
          </p:cNvPr>
          <p:cNvSpPr/>
          <p:nvPr/>
        </p:nvSpPr>
        <p:spPr>
          <a:xfrm>
            <a:off x="3722914" y="3429000"/>
            <a:ext cx="8469085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0C09FAB-AB13-4EF6-8D51-2AECA6BC4F51}"/>
              </a:ext>
            </a:extLst>
          </p:cNvPr>
          <p:cNvSpPr txBox="1">
            <a:spLocks/>
          </p:cNvSpPr>
          <p:nvPr/>
        </p:nvSpPr>
        <p:spPr>
          <a:xfrm>
            <a:off x="288471" y="5736771"/>
            <a:ext cx="3194957" cy="936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</a:pPr>
            <a:r>
              <a:rPr lang="en-CA" dirty="0"/>
              <a:t>519-835-3009</a:t>
            </a:r>
          </a:p>
          <a:p>
            <a:pPr>
              <a:buSzPct val="120000"/>
            </a:pPr>
            <a:r>
              <a:rPr lang="en-CA" dirty="0"/>
              <a:t>hello@2h.media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869B80-7591-4BCD-868D-ABA87E294B74}"/>
              </a:ext>
            </a:extLst>
          </p:cNvPr>
          <p:cNvSpPr/>
          <p:nvPr/>
        </p:nvSpPr>
        <p:spPr>
          <a:xfrm>
            <a:off x="4370612" y="5680986"/>
            <a:ext cx="1055915" cy="500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E1F766-EF0B-498B-8A1E-64315B6B2835}"/>
              </a:ext>
            </a:extLst>
          </p:cNvPr>
          <p:cNvCxnSpPr/>
          <p:nvPr/>
        </p:nvCxnSpPr>
        <p:spPr>
          <a:xfrm flipH="1">
            <a:off x="4751614" y="4893129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9383957-A3C2-4AEE-93D6-F2AC3B6E8F43}"/>
              </a:ext>
            </a:extLst>
          </p:cNvPr>
          <p:cNvSpPr/>
          <p:nvPr/>
        </p:nvSpPr>
        <p:spPr>
          <a:xfrm>
            <a:off x="4370612" y="3944185"/>
            <a:ext cx="2317830" cy="2317830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0C8BB5-D168-4024-B6FB-54DB65B3890F}"/>
              </a:ext>
            </a:extLst>
          </p:cNvPr>
          <p:cNvSpPr txBox="1"/>
          <p:nvPr/>
        </p:nvSpPr>
        <p:spPr>
          <a:xfrm>
            <a:off x="6852557" y="4431464"/>
            <a:ext cx="475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dirty="0"/>
              <a:t>Aron Murch | Co-Owner, CIO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5605BF-5B85-44F3-85DF-7357A1849088}"/>
              </a:ext>
            </a:extLst>
          </p:cNvPr>
          <p:cNvSpPr txBox="1"/>
          <p:nvPr/>
        </p:nvSpPr>
        <p:spPr>
          <a:xfrm>
            <a:off x="7445829" y="5018314"/>
            <a:ext cx="4163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Worked in marketing since 2005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Joined 2H Media in January, 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Designed full packaging lines in toys and games, b2b wholesale, and grocery</a:t>
            </a:r>
          </a:p>
        </p:txBody>
      </p:sp>
    </p:spTree>
    <p:extLst>
      <p:ext uri="{BB962C8B-B14F-4D97-AF65-F5344CB8AC3E}">
        <p14:creationId xmlns:p14="http://schemas.microsoft.com/office/powerpoint/2010/main" val="145725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BF8D-A0FC-4188-A424-26D61632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814" y="977931"/>
            <a:ext cx="7315200" cy="1325563"/>
          </a:xfrm>
        </p:spPr>
        <p:txBody>
          <a:bodyPr/>
          <a:lstStyle/>
          <a:p>
            <a:r>
              <a:rPr lang="en-CA" dirty="0"/>
              <a:t>What you’ll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C4F36-14BF-4E9F-8C6E-62CF4CA7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814" y="2303494"/>
            <a:ext cx="4299859" cy="3524702"/>
          </a:xfrm>
        </p:spPr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Packaging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Order of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Packaging Timeline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Manufacturing Basics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Regional Packaging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Q&amp;A</a:t>
            </a:r>
          </a:p>
        </p:txBody>
      </p:sp>
      <p:pic>
        <p:nvPicPr>
          <p:cNvPr id="6" name="Content Placeholder 5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C88B5E63-CB09-49C9-87FC-ED9CDBAB764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67" t="130" r="249" b="-130"/>
          <a:stretch/>
        </p:blipFill>
        <p:spPr>
          <a:xfrm>
            <a:off x="0" y="-5443"/>
            <a:ext cx="3761014" cy="6872372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6743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E62F-8523-4675-9A3C-AF4E401493C9}"/>
              </a:ext>
            </a:extLst>
          </p:cNvPr>
          <p:cNvSpPr txBox="1">
            <a:spLocks/>
          </p:cNvSpPr>
          <p:nvPr/>
        </p:nvSpPr>
        <p:spPr>
          <a:xfrm>
            <a:off x="1524000" y="674913"/>
            <a:ext cx="9144000" cy="968149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Packaging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833A1-EA27-4348-A40C-FBCC23E352E4}"/>
              </a:ext>
            </a:extLst>
          </p:cNvPr>
          <p:cNvSpPr txBox="1">
            <a:spLocks/>
          </p:cNvSpPr>
          <p:nvPr/>
        </p:nvSpPr>
        <p:spPr>
          <a:xfrm>
            <a:off x="1524000" y="2012724"/>
            <a:ext cx="9144000" cy="354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r"/>
            <a:r>
              <a:rPr lang="en-US" b="1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COMPANY, RETAILER, CONSUMER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6CE975-B8F4-4C63-8605-2EF2426A010A}"/>
              </a:ext>
            </a:extLst>
          </p:cNvPr>
          <p:cNvCxnSpPr>
            <a:cxnSpLocks/>
          </p:cNvCxnSpPr>
          <p:nvPr/>
        </p:nvCxnSpPr>
        <p:spPr>
          <a:xfrm>
            <a:off x="2013284" y="1794722"/>
            <a:ext cx="86547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021C-6C95-4DA7-A450-E091C7DFD650}"/>
              </a:ext>
            </a:extLst>
          </p:cNvPr>
          <p:cNvSpPr txBox="1"/>
          <p:nvPr/>
        </p:nvSpPr>
        <p:spPr>
          <a:xfrm>
            <a:off x="1137556" y="3429000"/>
            <a:ext cx="6711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Design With Purpose</a:t>
            </a:r>
          </a:p>
          <a:p>
            <a:r>
              <a:rPr lang="en-CA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Most graphic designers are not manufacturing experts, retail experts, shipping experts, or lawyers.</a:t>
            </a:r>
          </a:p>
          <a:p>
            <a:endParaRPr lang="en-CA" sz="16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CA" sz="1600" dirty="0">
                <a:solidFill>
                  <a:srgbClr val="202124"/>
                </a:solidFill>
                <a:latin typeface="arial" panose="020B0604020202020204" pitchFamily="34" charset="0"/>
              </a:rPr>
              <a:t>As a business owner, you will be responsible for ensuring that your product packaging meets the needs of all stakeholders including your own requirements, retailer requirements, and consumer requirements.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59145-9968-4547-9E7E-D9055889E1BE}"/>
              </a:ext>
            </a:extLst>
          </p:cNvPr>
          <p:cNvSpPr txBox="1"/>
          <p:nvPr/>
        </p:nvSpPr>
        <p:spPr>
          <a:xfrm>
            <a:off x="8060872" y="3423557"/>
            <a:ext cx="2993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FUNCTIONAL PACKAGING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Checks all legal boxes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Protects its contents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Is inexpensive to 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Promotes your brand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Fits on standard shelves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Stands out on shelves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Creates an experience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Is reusable or collectable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16733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59D4C1-D609-4664-8167-C68C2B111B7E}"/>
              </a:ext>
            </a:extLst>
          </p:cNvPr>
          <p:cNvCxnSpPr>
            <a:cxnSpLocks/>
          </p:cNvCxnSpPr>
          <p:nvPr/>
        </p:nvCxnSpPr>
        <p:spPr>
          <a:xfrm>
            <a:off x="2950028" y="2394965"/>
            <a:ext cx="85398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368223-6C71-4972-AB18-D686CA42F7C8}"/>
              </a:ext>
            </a:extLst>
          </p:cNvPr>
          <p:cNvSpPr/>
          <p:nvPr/>
        </p:nvSpPr>
        <p:spPr>
          <a:xfrm>
            <a:off x="304799" y="3978729"/>
            <a:ext cx="4093029" cy="19539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08D95-0CCF-42B7-957E-146C7CF1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002" y="1274477"/>
            <a:ext cx="5374869" cy="1325563"/>
          </a:xfrm>
        </p:spPr>
        <p:txBody>
          <a:bodyPr/>
          <a:lstStyle/>
          <a:p>
            <a:pPr algn="r"/>
            <a:r>
              <a:rPr lang="en-CA" dirty="0"/>
              <a:t>Your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9F0-9E1E-49D9-9E6C-7A914E9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886" y="2600040"/>
            <a:ext cx="5001985" cy="503917"/>
          </a:xfrm>
        </p:spPr>
        <p:txBody>
          <a:bodyPr>
            <a:normAutofit/>
          </a:bodyPr>
          <a:lstStyle/>
          <a:p>
            <a:pPr algn="r"/>
            <a:r>
              <a:rPr lang="en-CA" b="1" cap="all" dirty="0"/>
              <a:t>Determine needs vs Wants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8D1D185-D8EF-4AB2-9B0B-0AA75A2C1858}"/>
              </a:ext>
            </a:extLst>
          </p:cNvPr>
          <p:cNvSpPr txBox="1">
            <a:spLocks/>
          </p:cNvSpPr>
          <p:nvPr/>
        </p:nvSpPr>
        <p:spPr>
          <a:xfrm>
            <a:off x="304799" y="522517"/>
            <a:ext cx="320702" cy="3395520"/>
          </a:xfrm>
          <a:prstGeom prst="rect">
            <a:avLst/>
          </a:prstGeom>
        </p:spPr>
        <p:txBody>
          <a:bodyPr vert="vert27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400" dirty="0"/>
              <a:t>Pure Nutrients, 2021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0ABB6A-89D7-430A-BAF9-0EDC02BC397A}"/>
              </a:ext>
            </a:extLst>
          </p:cNvPr>
          <p:cNvSpPr txBox="1">
            <a:spLocks/>
          </p:cNvSpPr>
          <p:nvPr/>
        </p:nvSpPr>
        <p:spPr>
          <a:xfrm>
            <a:off x="6487886" y="3233368"/>
            <a:ext cx="5042857" cy="235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Meeting all legal requirements and protecting the product are needs.</a:t>
            </a:r>
          </a:p>
          <a:p>
            <a:endParaRPr lang="en-CA" dirty="0"/>
          </a:p>
          <a:p>
            <a:r>
              <a:rPr lang="en-CA" dirty="0"/>
              <a:t>Minimizing shipping costs is an important want. Foil printing is probably a less important want.</a:t>
            </a:r>
          </a:p>
        </p:txBody>
      </p:sp>
      <p:pic>
        <p:nvPicPr>
          <p:cNvPr id="5" name="Picture 4" descr="A group of white containers&#10;&#10;Description automatically generated with low confidence">
            <a:extLst>
              <a:ext uri="{FF2B5EF4-FFF2-40B4-BE49-F238E27FC236}">
                <a16:creationId xmlns:a16="http://schemas.microsoft.com/office/drawing/2014/main" id="{369F4591-C9E5-427A-B3D6-BFAFDBE9A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3729"/>
          <a:stretch/>
        </p:blipFill>
        <p:spPr>
          <a:xfrm>
            <a:off x="653693" y="1813157"/>
            <a:ext cx="5104850" cy="37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9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59D4C1-D609-4664-8167-C68C2B111B7E}"/>
              </a:ext>
            </a:extLst>
          </p:cNvPr>
          <p:cNvCxnSpPr>
            <a:cxnSpLocks/>
          </p:cNvCxnSpPr>
          <p:nvPr/>
        </p:nvCxnSpPr>
        <p:spPr>
          <a:xfrm>
            <a:off x="2950028" y="2394965"/>
            <a:ext cx="85398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368223-6C71-4972-AB18-D686CA42F7C8}"/>
              </a:ext>
            </a:extLst>
          </p:cNvPr>
          <p:cNvSpPr/>
          <p:nvPr/>
        </p:nvSpPr>
        <p:spPr>
          <a:xfrm>
            <a:off x="304799" y="3978729"/>
            <a:ext cx="4093029" cy="19539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AA5CE-1C0B-4E3E-9BB5-60688EB7E509}"/>
              </a:ext>
            </a:extLst>
          </p:cNvPr>
          <p:cNvSpPr/>
          <p:nvPr/>
        </p:nvSpPr>
        <p:spPr>
          <a:xfrm>
            <a:off x="661257" y="1648952"/>
            <a:ext cx="4147364" cy="3934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08D95-0CCF-42B7-957E-146C7CF1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002" y="1274477"/>
            <a:ext cx="5374869" cy="1325563"/>
          </a:xfrm>
        </p:spPr>
        <p:txBody>
          <a:bodyPr/>
          <a:lstStyle/>
          <a:p>
            <a:pPr algn="r"/>
            <a:r>
              <a:rPr lang="en-CA" dirty="0"/>
              <a:t>Retail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9F0-9E1E-49D9-9E6C-7A914E9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886" y="2600040"/>
            <a:ext cx="5001985" cy="503917"/>
          </a:xfrm>
        </p:spPr>
        <p:txBody>
          <a:bodyPr>
            <a:normAutofit fontScale="92500"/>
          </a:bodyPr>
          <a:lstStyle/>
          <a:p>
            <a:pPr algn="r"/>
            <a:r>
              <a:rPr lang="en-CA" b="1" cap="all" dirty="0"/>
              <a:t>Secure Preferred Shelf Space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8D1D185-D8EF-4AB2-9B0B-0AA75A2C1858}"/>
              </a:ext>
            </a:extLst>
          </p:cNvPr>
          <p:cNvSpPr txBox="1">
            <a:spLocks/>
          </p:cNvSpPr>
          <p:nvPr/>
        </p:nvSpPr>
        <p:spPr>
          <a:xfrm>
            <a:off x="304799" y="522517"/>
            <a:ext cx="320702" cy="3395520"/>
          </a:xfrm>
          <a:prstGeom prst="rect">
            <a:avLst/>
          </a:prstGeom>
        </p:spPr>
        <p:txBody>
          <a:bodyPr vert="vert27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400" dirty="0"/>
              <a:t>Deck of Stories, 2020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0ABB6A-89D7-430A-BAF9-0EDC02BC397A}"/>
              </a:ext>
            </a:extLst>
          </p:cNvPr>
          <p:cNvSpPr txBox="1">
            <a:spLocks/>
          </p:cNvSpPr>
          <p:nvPr/>
        </p:nvSpPr>
        <p:spPr>
          <a:xfrm>
            <a:off x="6487886" y="3233368"/>
            <a:ext cx="5042857" cy="235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Retailers are running their own businesses. </a:t>
            </a:r>
          </a:p>
          <a:p>
            <a:r>
              <a:rPr lang="en-CA" dirty="0"/>
              <a:t>Your products will be competing for space with everything they stock.</a:t>
            </a:r>
          </a:p>
          <a:p>
            <a:r>
              <a:rPr lang="en-CA" dirty="0"/>
              <a:t>Give your products an advantage by planning to meet retailer needs.</a:t>
            </a:r>
          </a:p>
        </p:txBody>
      </p:sp>
      <p:pic>
        <p:nvPicPr>
          <p:cNvPr id="6" name="Picture 5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1B2DBEE2-EA5C-42C1-A68B-E2120C55C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9" y="1758019"/>
            <a:ext cx="2281883" cy="3761332"/>
          </a:xfrm>
          <a:prstGeom prst="rect">
            <a:avLst/>
          </a:prstGeom>
        </p:spPr>
      </p:pic>
      <p:pic>
        <p:nvPicPr>
          <p:cNvPr id="15" name="Picture 14" descr="A picture containing text, container, box, picture frame&#10;&#10;Description automatically generated">
            <a:extLst>
              <a:ext uri="{FF2B5EF4-FFF2-40B4-BE49-F238E27FC236}">
                <a16:creationId xmlns:a16="http://schemas.microsoft.com/office/drawing/2014/main" id="{EF38A871-3440-420B-BAED-55C2FC194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03" y="1758018"/>
            <a:ext cx="2281883" cy="37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9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59D4C1-D609-4664-8167-C68C2B111B7E}"/>
              </a:ext>
            </a:extLst>
          </p:cNvPr>
          <p:cNvCxnSpPr>
            <a:cxnSpLocks/>
          </p:cNvCxnSpPr>
          <p:nvPr/>
        </p:nvCxnSpPr>
        <p:spPr>
          <a:xfrm>
            <a:off x="2950028" y="2394965"/>
            <a:ext cx="85398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368223-6C71-4972-AB18-D686CA42F7C8}"/>
              </a:ext>
            </a:extLst>
          </p:cNvPr>
          <p:cNvSpPr/>
          <p:nvPr/>
        </p:nvSpPr>
        <p:spPr>
          <a:xfrm>
            <a:off x="304799" y="4804611"/>
            <a:ext cx="4093029" cy="1128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08D95-0CCF-42B7-957E-146C7CF1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002" y="1274477"/>
            <a:ext cx="5374869" cy="1325563"/>
          </a:xfrm>
        </p:spPr>
        <p:txBody>
          <a:bodyPr/>
          <a:lstStyle/>
          <a:p>
            <a:pPr algn="r"/>
            <a:r>
              <a:rPr lang="en-CA" dirty="0"/>
              <a:t>User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9F0-9E1E-49D9-9E6C-7A914E9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886" y="2600040"/>
            <a:ext cx="5001985" cy="503917"/>
          </a:xfrm>
        </p:spPr>
        <p:txBody>
          <a:bodyPr>
            <a:normAutofit/>
          </a:bodyPr>
          <a:lstStyle/>
          <a:p>
            <a:pPr algn="r"/>
            <a:r>
              <a:rPr lang="en-CA" b="1" cap="all" dirty="0"/>
              <a:t>Make an Impression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8D1D185-D8EF-4AB2-9B0B-0AA75A2C1858}"/>
              </a:ext>
            </a:extLst>
          </p:cNvPr>
          <p:cNvSpPr txBox="1">
            <a:spLocks/>
          </p:cNvSpPr>
          <p:nvPr/>
        </p:nvSpPr>
        <p:spPr>
          <a:xfrm>
            <a:off x="304799" y="1356707"/>
            <a:ext cx="320702" cy="3395520"/>
          </a:xfrm>
          <a:prstGeom prst="rect">
            <a:avLst/>
          </a:prstGeom>
        </p:spPr>
        <p:txBody>
          <a:bodyPr vert="vert27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400" dirty="0" err="1"/>
              <a:t>Jakeman’s</a:t>
            </a:r>
            <a:r>
              <a:rPr lang="en-US" sz="1400" dirty="0"/>
              <a:t> Maple Products, 2020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0ABB6A-89D7-430A-BAF9-0EDC02BC397A}"/>
              </a:ext>
            </a:extLst>
          </p:cNvPr>
          <p:cNvSpPr txBox="1">
            <a:spLocks/>
          </p:cNvSpPr>
          <p:nvPr/>
        </p:nvSpPr>
        <p:spPr>
          <a:xfrm>
            <a:off x="6487886" y="3233368"/>
            <a:ext cx="5042857" cy="235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Consumer needs are evolving. Build brand equity by providing your consumers with a product that creates an experience.</a:t>
            </a:r>
          </a:p>
        </p:txBody>
      </p:sp>
      <p:pic>
        <p:nvPicPr>
          <p:cNvPr id="16" name="Picture 1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6FF1515-61AC-4A26-A408-121D61F9C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1" r="14134"/>
          <a:stretch/>
        </p:blipFill>
        <p:spPr>
          <a:xfrm>
            <a:off x="661257" y="1674439"/>
            <a:ext cx="5406190" cy="39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7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E62F-8523-4675-9A3C-AF4E401493C9}"/>
              </a:ext>
            </a:extLst>
          </p:cNvPr>
          <p:cNvSpPr txBox="1">
            <a:spLocks/>
          </p:cNvSpPr>
          <p:nvPr/>
        </p:nvSpPr>
        <p:spPr>
          <a:xfrm>
            <a:off x="1524000" y="674913"/>
            <a:ext cx="9144000" cy="968149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Order of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833A1-EA27-4348-A40C-FBCC23E352E4}"/>
              </a:ext>
            </a:extLst>
          </p:cNvPr>
          <p:cNvSpPr txBox="1">
            <a:spLocks/>
          </p:cNvSpPr>
          <p:nvPr/>
        </p:nvSpPr>
        <p:spPr>
          <a:xfrm>
            <a:off x="1524000" y="2012724"/>
            <a:ext cx="9144000" cy="354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r"/>
            <a:r>
              <a:rPr lang="en-US" b="1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One step at a time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6CE975-B8F4-4C63-8605-2EF2426A010A}"/>
              </a:ext>
            </a:extLst>
          </p:cNvPr>
          <p:cNvCxnSpPr>
            <a:cxnSpLocks/>
          </p:cNvCxnSpPr>
          <p:nvPr/>
        </p:nvCxnSpPr>
        <p:spPr>
          <a:xfrm>
            <a:off x="2128157" y="1794722"/>
            <a:ext cx="85398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021C-6C95-4DA7-A450-E091C7DFD650}"/>
              </a:ext>
            </a:extLst>
          </p:cNvPr>
          <p:cNvSpPr txBox="1"/>
          <p:nvPr/>
        </p:nvSpPr>
        <p:spPr>
          <a:xfrm>
            <a:off x="1137556" y="3429000"/>
            <a:ext cx="29935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Determine legal requirements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Write a list of needs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Determine a budget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Secure manufacturing quotes and minimums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3C59D-9706-4E7D-8858-2769FFECCE53}"/>
              </a:ext>
            </a:extLst>
          </p:cNvPr>
          <p:cNvSpPr txBox="1"/>
          <p:nvPr/>
        </p:nvSpPr>
        <p:spPr>
          <a:xfrm>
            <a:off x="4321628" y="3429000"/>
            <a:ext cx="29935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Provide a list of requirements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Secure design quotes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Select a designer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Connect the designer with the manufacturer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Each designer will have their own 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59145-9968-4547-9E7E-D9055889E1BE}"/>
              </a:ext>
            </a:extLst>
          </p:cNvPr>
          <p:cNvSpPr txBox="1"/>
          <p:nvPr/>
        </p:nvSpPr>
        <p:spPr>
          <a:xfrm>
            <a:off x="8060872" y="3423557"/>
            <a:ext cx="2993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Manufacture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Complete required revisions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Review digital proofs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Review white samples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/>
              <a:t>Review physical proofs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27432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E62F-8523-4675-9A3C-AF4E401493C9}"/>
              </a:ext>
            </a:extLst>
          </p:cNvPr>
          <p:cNvSpPr txBox="1">
            <a:spLocks/>
          </p:cNvSpPr>
          <p:nvPr/>
        </p:nvSpPr>
        <p:spPr>
          <a:xfrm>
            <a:off x="1524000" y="674913"/>
            <a:ext cx="9144000" cy="968149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Packaging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833A1-EA27-4348-A40C-FBCC23E352E4}"/>
              </a:ext>
            </a:extLst>
          </p:cNvPr>
          <p:cNvSpPr txBox="1">
            <a:spLocks/>
          </p:cNvSpPr>
          <p:nvPr/>
        </p:nvSpPr>
        <p:spPr>
          <a:xfrm>
            <a:off x="1524000" y="2012724"/>
            <a:ext cx="9144000" cy="354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r"/>
            <a:r>
              <a:rPr lang="en-US" b="1" i="0" dirty="0">
                <a:solidFill>
                  <a:srgbClr val="0D1426"/>
                </a:solidFill>
                <a:effectLst/>
                <a:latin typeface="Roboto" panose="02000000000000000000" pitchFamily="2" charset="0"/>
              </a:rPr>
              <a:t>Plan early, Refine often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6CE975-B8F4-4C63-8605-2EF2426A010A}"/>
              </a:ext>
            </a:extLst>
          </p:cNvPr>
          <p:cNvCxnSpPr>
            <a:cxnSpLocks/>
          </p:cNvCxnSpPr>
          <p:nvPr/>
        </p:nvCxnSpPr>
        <p:spPr>
          <a:xfrm>
            <a:off x="2128157" y="1794722"/>
            <a:ext cx="85398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021C-6C95-4DA7-A450-E091C7DFD650}"/>
              </a:ext>
            </a:extLst>
          </p:cNvPr>
          <p:cNvSpPr txBox="1"/>
          <p:nvPr/>
        </p:nvSpPr>
        <p:spPr>
          <a:xfrm>
            <a:off x="3608613" y="5004470"/>
            <a:ext cx="240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Design</a:t>
            </a:r>
          </a:p>
          <a:p>
            <a:r>
              <a:rPr lang="en-CA" sz="1600" dirty="0"/>
              <a:t>Budget in time for revisions and meetings.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0BC2F-8C00-4D98-A026-2265F97D3F25}"/>
              </a:ext>
            </a:extLst>
          </p:cNvPr>
          <p:cNvSpPr txBox="1"/>
          <p:nvPr/>
        </p:nvSpPr>
        <p:spPr>
          <a:xfrm>
            <a:off x="495300" y="3429000"/>
            <a:ext cx="2242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Plan </a:t>
            </a:r>
          </a:p>
          <a:p>
            <a:r>
              <a:rPr lang="en-CA" sz="1600" dirty="0"/>
              <a:t>The more you put in, the better the results.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06404-A1BB-489F-A0FE-D0BA0D2C954F}"/>
              </a:ext>
            </a:extLst>
          </p:cNvPr>
          <p:cNvSpPr txBox="1"/>
          <p:nvPr/>
        </p:nvSpPr>
        <p:spPr>
          <a:xfrm>
            <a:off x="6750957" y="3429000"/>
            <a:ext cx="2013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Manufacture </a:t>
            </a:r>
          </a:p>
          <a:p>
            <a:r>
              <a:rPr lang="en-CA" sz="1600" dirty="0"/>
              <a:t>Take the time to get it done right.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0A6F2-BED3-4D91-AE3A-71AAF23101FD}"/>
              </a:ext>
            </a:extLst>
          </p:cNvPr>
          <p:cNvSpPr txBox="1"/>
          <p:nvPr/>
        </p:nvSpPr>
        <p:spPr>
          <a:xfrm>
            <a:off x="9840686" y="4945301"/>
            <a:ext cx="2247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cap="all" dirty="0">
                <a:solidFill>
                  <a:schemeClr val="tx2"/>
                </a:solidFill>
              </a:rPr>
              <a:t>Ship </a:t>
            </a:r>
          </a:p>
          <a:p>
            <a:r>
              <a:rPr lang="en-CA" sz="1600" dirty="0"/>
              <a:t>Local is a lot faster than international.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38607B-6F1E-465F-BF7D-E5820309A7DC}"/>
              </a:ext>
            </a:extLst>
          </p:cNvPr>
          <p:cNvCxnSpPr/>
          <p:nvPr/>
        </p:nvCxnSpPr>
        <p:spPr>
          <a:xfrm>
            <a:off x="560615" y="4680857"/>
            <a:ext cx="1106532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DDDD506-8EE3-43B1-8CF3-77976045E7A5}"/>
              </a:ext>
            </a:extLst>
          </p:cNvPr>
          <p:cNvSpPr/>
          <p:nvPr/>
        </p:nvSpPr>
        <p:spPr>
          <a:xfrm>
            <a:off x="560615" y="4416414"/>
            <a:ext cx="1828800" cy="484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 MONTHS 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B35789-3FF8-4A0B-9FD0-F94C04805870}"/>
              </a:ext>
            </a:extLst>
          </p:cNvPr>
          <p:cNvSpPr/>
          <p:nvPr/>
        </p:nvSpPr>
        <p:spPr>
          <a:xfrm>
            <a:off x="3655786" y="4416414"/>
            <a:ext cx="1828800" cy="484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2-12 WEEKS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6FCB0-C571-408A-848A-FEDD05913662}"/>
              </a:ext>
            </a:extLst>
          </p:cNvPr>
          <p:cNvSpPr/>
          <p:nvPr/>
        </p:nvSpPr>
        <p:spPr>
          <a:xfrm>
            <a:off x="6750957" y="4427534"/>
            <a:ext cx="1828800" cy="484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2-12 WEEKS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1A512E-CC1F-47BC-8417-E94F93DF8825}"/>
              </a:ext>
            </a:extLst>
          </p:cNvPr>
          <p:cNvSpPr/>
          <p:nvPr/>
        </p:nvSpPr>
        <p:spPr>
          <a:xfrm>
            <a:off x="9846129" y="4438653"/>
            <a:ext cx="1828800" cy="484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2-12 WEEKS</a:t>
            </a:r>
          </a:p>
        </p:txBody>
      </p:sp>
    </p:spTree>
    <p:extLst>
      <p:ext uri="{BB962C8B-B14F-4D97-AF65-F5344CB8AC3E}">
        <p14:creationId xmlns:p14="http://schemas.microsoft.com/office/powerpoint/2010/main" val="3769652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H Media">
      <a:dk1>
        <a:srgbClr val="0D1426"/>
      </a:dk1>
      <a:lt1>
        <a:sysClr val="window" lastClr="FFFFFF"/>
      </a:lt1>
      <a:dk2>
        <a:srgbClr val="C20B01"/>
      </a:dk2>
      <a:lt2>
        <a:srgbClr val="F8F8F6"/>
      </a:lt2>
      <a:accent1>
        <a:srgbClr val="586874"/>
      </a:accent1>
      <a:accent2>
        <a:srgbClr val="C1AC93"/>
      </a:accent2>
      <a:accent3>
        <a:srgbClr val="D1C2B5"/>
      </a:accent3>
      <a:accent4>
        <a:srgbClr val="E04A52"/>
      </a:accent4>
      <a:accent5>
        <a:srgbClr val="E04A52"/>
      </a:accent5>
      <a:accent6>
        <a:srgbClr val="E04A52"/>
      </a:accent6>
      <a:hlink>
        <a:srgbClr val="10296E"/>
      </a:hlink>
      <a:folHlink>
        <a:srgbClr val="C20B01"/>
      </a:folHlink>
    </a:clrScheme>
    <a:fontScheme name="2H Medi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722</Words>
  <Application>Microsoft Office PowerPoint</Application>
  <PresentationFormat>Widescreen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Roboto</vt:lpstr>
      <vt:lpstr>Wingdings</vt:lpstr>
      <vt:lpstr>Office Theme</vt:lpstr>
      <vt:lpstr>PowerPoint Presentation</vt:lpstr>
      <vt:lpstr>People First Marketing</vt:lpstr>
      <vt:lpstr>What you’ll learn</vt:lpstr>
      <vt:lpstr>PowerPoint Presentation</vt:lpstr>
      <vt:lpstr>Your Requirements</vt:lpstr>
      <vt:lpstr>Retail Requirements</vt:lpstr>
      <vt:lpstr>User Requirements</vt:lpstr>
      <vt:lpstr>PowerPoint Presentation</vt:lpstr>
      <vt:lpstr>PowerPoint Presentation</vt:lpstr>
      <vt:lpstr>PowerPoint Presentation</vt:lpstr>
      <vt:lpstr>Premium Finishes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2H Media</dc:creator>
  <cp:lastModifiedBy>2H Media</cp:lastModifiedBy>
  <cp:revision>56</cp:revision>
  <dcterms:created xsi:type="dcterms:W3CDTF">2021-07-09T18:18:22Z</dcterms:created>
  <dcterms:modified xsi:type="dcterms:W3CDTF">2021-07-13T00:15:12Z</dcterms:modified>
</cp:coreProperties>
</file>